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80" r:id="rId3"/>
  </p:sldMasterIdLst>
  <p:notesMasterIdLst>
    <p:notesMasterId r:id="rId55"/>
  </p:notesMasterIdLst>
  <p:sldIdLst>
    <p:sldId id="256" r:id="rId4"/>
    <p:sldId id="437" r:id="rId5"/>
    <p:sldId id="438" r:id="rId6"/>
    <p:sldId id="261" r:id="rId7"/>
    <p:sldId id="262" r:id="rId8"/>
    <p:sldId id="267" r:id="rId9"/>
    <p:sldId id="269" r:id="rId10"/>
    <p:sldId id="271" r:id="rId11"/>
    <p:sldId id="272" r:id="rId12"/>
    <p:sldId id="273" r:id="rId13"/>
    <p:sldId id="451" r:id="rId14"/>
    <p:sldId id="439" r:id="rId15"/>
    <p:sldId id="470" r:id="rId16"/>
    <p:sldId id="441" r:id="rId17"/>
    <p:sldId id="442" r:id="rId18"/>
    <p:sldId id="395" r:id="rId19"/>
    <p:sldId id="444" r:id="rId20"/>
    <p:sldId id="372" r:id="rId21"/>
    <p:sldId id="373" r:id="rId22"/>
    <p:sldId id="375" r:id="rId23"/>
    <p:sldId id="376" r:id="rId24"/>
    <p:sldId id="443" r:id="rId25"/>
    <p:sldId id="445" r:id="rId26"/>
    <p:sldId id="446" r:id="rId27"/>
    <p:sldId id="447" r:id="rId28"/>
    <p:sldId id="374" r:id="rId29"/>
    <p:sldId id="448" r:id="rId30"/>
    <p:sldId id="449" r:id="rId31"/>
    <p:sldId id="452" r:id="rId32"/>
    <p:sldId id="453" r:id="rId33"/>
    <p:sldId id="462" r:id="rId34"/>
    <p:sldId id="454" r:id="rId35"/>
    <p:sldId id="455" r:id="rId36"/>
    <p:sldId id="456" r:id="rId37"/>
    <p:sldId id="457" r:id="rId38"/>
    <p:sldId id="458" r:id="rId39"/>
    <p:sldId id="459" r:id="rId40"/>
    <p:sldId id="380" r:id="rId41"/>
    <p:sldId id="379" r:id="rId42"/>
    <p:sldId id="463" r:id="rId43"/>
    <p:sldId id="466" r:id="rId44"/>
    <p:sldId id="467" r:id="rId45"/>
    <p:sldId id="394" r:id="rId46"/>
    <p:sldId id="381" r:id="rId47"/>
    <p:sldId id="384" r:id="rId48"/>
    <p:sldId id="386" r:id="rId49"/>
    <p:sldId id="385" r:id="rId50"/>
    <p:sldId id="471" r:id="rId51"/>
    <p:sldId id="472" r:id="rId52"/>
    <p:sldId id="513" r:id="rId53"/>
    <p:sldId id="511" r:id="rId54"/>
  </p:sldIdLst>
  <p:sldSz cx="12192000" cy="6858000"/>
  <p:notesSz cx="6858000" cy="99472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891"/>
    <a:srgbClr val="D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/>
  </p:normalViewPr>
  <p:slideViewPr>
    <p:cSldViewPr>
      <p:cViewPr varScale="1">
        <p:scale>
          <a:sx n="68" d="100"/>
          <a:sy n="68" d="100"/>
        </p:scale>
        <p:origin x="772" y="4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58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1800" cy="4996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F7B20-85E7-4063-8193-A02A70BCA035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87128"/>
            <a:ext cx="5486400" cy="3916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7611"/>
            <a:ext cx="2971800" cy="499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414" y="9447611"/>
            <a:ext cx="2971800" cy="499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7E1B-9495-4AD5-A8DD-308FE9780B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87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B7E1B-9495-4AD5-A8DD-308FE9780B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7F9A2-7A61-41D2-A5D9-B8408755F66D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EA808-8706-4962-A1C7-81926856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CC4161-3A38-4FDE-A5A7-D35EB434A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AD8533-A0DA-4292-9B80-F28DA6A6E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9C5584-55C7-49F6-8548-176C6F40C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20FA3A-45E8-4686-AF70-8F1A6A23B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1A99DD-00B3-49BA-B4B3-A0717249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0B153-9F67-4C6E-B094-A9F81794EAD2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02FCC9-7C15-452D-A4E3-D6956286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9B1600A-22B3-4E8E-9DEA-90221A4F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3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EF6FC-619E-4FF1-BD1E-D7B1B587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858592-AAB3-468D-8B8E-EC704E66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2ACF-8EB3-421C-8CE1-228902CFE9B5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60667C-8930-47DD-9B87-4EBF85B5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385B90-1A65-4B00-B0BE-F4E07363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642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0002EC-2C52-4194-AC4E-99CF9D31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BFFA-819A-4FDD-A8F5-825F00DDA84B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9EEF17B-FD1C-4544-B763-835E52AF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36AF5A-9201-426E-9BF0-79186A42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E6281-6FA4-4306-A0A8-413E6640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CC672-18C1-4BE1-9EFB-A89EC1985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C35B0-6EFC-484F-BB4F-00C2058E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A1EC09-F0D4-4431-8CA7-A7CF7A0C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ECF3-2107-4160-8AC4-9C10198CCB7E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E7543F-87EF-48EF-BD51-D30F01AF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710B88-4CE7-49F2-8A2B-A6DC6A1C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267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0EE08-07DA-47CB-ADC4-4F2498F4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E6A62F-BF43-4EA9-8831-809FDF199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9274F9-A032-4EEA-9411-665D952FC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ADB574-5AA6-4071-816A-7A360129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82E2-1FED-4FDE-9781-433AF27B455D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91FC71-D119-4F35-9F40-B54E40E7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EDEC60-AB83-480F-A5AA-65079682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6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DA9CE-136D-4964-B517-15865DFD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6BEE2C-3436-481D-90A2-C9669B0E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58C085-B642-413F-B88D-9919DCA5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0095-71E6-4983-AB5F-F239E6193D4E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05D03E-7A81-4362-897D-7AC300D9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956557-AB6A-4BC7-AA6A-D6879F3E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790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718973-54D7-4DED-A5A4-9711D8E17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73DF63-99A8-4A75-A86B-9CFFEF9C8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62C1-39F3-42D2-8537-FCAFDD6C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8047-E238-408B-B643-A8032EDF229C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5E754-ED60-4625-9245-21622F01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70A07A-3B8F-4B48-8311-DC66929F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426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3A81B-70CA-40D4-BBE5-2AE7D248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AE00EA-0A7B-4066-9A94-D7DF34D844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36034-F844-4BD8-8645-5E43DFA0C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07BBC-10FF-49C2-8534-1551BBBBBF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94656-D915-4570-BE3C-65E29004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53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0D5C4-C689-4474-B53B-4E3410A91BB1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970619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0476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5E343-3A0B-4E20-8C47-4CCEEE7DB694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97309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81645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190600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3814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8048B-5512-419A-9D16-724CF3486321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E9264-0894-4C50-BBAD-1B4F2A9B0CAD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47D6-DAFC-4694-A460-47303C55852D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B9B0-3F35-4D5A-938D-C431D33EC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4CE147-9DDB-44C5-B770-A56B73D18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814AF1-FB84-485F-97BF-1D27519A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4128-5783-4537-B12A-895191999BD5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0010F-8D01-46DA-88C3-9F71436B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C1640-87C4-497D-BD79-F74EE19D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73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AD90C-384C-4FE4-97A6-6420B6D9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52471-6F02-4629-9A7E-C7EE30C8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BC80A6-A0BD-444E-8F0E-37E0FD7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9A11-B708-4EC9-912A-8615D3912122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DD8447-6C96-4F1D-AEF8-05C55EC4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84DECE-A29B-420D-B73F-87D38BAD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20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FD7C4-5A55-406D-88B7-CDA07B51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800DEB-874A-438D-8657-C3C02BF2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82F24B-FD63-4546-813E-A04DB3D0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E1D4-B25E-4148-B8EC-AF044C60F5A1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838837-9445-4891-9832-49A9DAFF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7E68BC-E73B-4D46-A435-C2C50F79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27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297B7-8137-480F-A85E-55FC0A02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5C6FA-E29E-48F9-921E-69D081A3C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A75CA9-6089-48CE-A531-A6D48BB3D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A07248-B1A5-4A4A-886A-546B9ED8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CC2-67F5-43A8-9997-8A8DEEC75DFD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0F0766-647A-42F2-AEE5-B4B923C0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94C852-032E-4D11-B5DE-C47FFCA6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8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189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3BCD4-AC56-4BB4-B1FB-2C5DE261BC46}" type="datetime1">
              <a:rPr lang="zh-TW" altLang="en-US" smtClean="0"/>
              <a:t>2020/12/24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80889" y="6565196"/>
            <a:ext cx="794384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D72894-8B9C-499A-A7E8-0DA6EA3B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7D6D83-6F88-4244-8B0B-F2F1CEC5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F78A9-28EA-4CF4-AD77-82427BC52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F9438-7F61-4D3F-956B-941E76BF4CD5}" type="datetime1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809C66-4F8C-4A1D-AC28-F22CE382F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7BF13D-C7D4-4CB1-B1E5-EA89D41E1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436D4-C67F-40E6-8071-D12F9B24F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23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189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0" dirty="0"/>
              <a:t>6.S191 </a:t>
            </a:r>
            <a:r>
              <a:rPr spc="-30" dirty="0"/>
              <a:t>Introduction </a:t>
            </a:r>
            <a:r>
              <a:rPr spc="-25" dirty="0"/>
              <a:t>to </a:t>
            </a:r>
            <a:r>
              <a:rPr spc="-5" dirty="0"/>
              <a:t>Deep</a:t>
            </a:r>
            <a:r>
              <a:rPr spc="15" dirty="0"/>
              <a:t> </a:t>
            </a:r>
            <a:r>
              <a:rPr spc="-2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80889" y="6565196"/>
            <a:ext cx="794384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20" dirty="0"/>
              <a:t> </a:t>
            </a:r>
            <a:r>
              <a:rPr dirty="0"/>
              <a:t>1/29/19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6162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9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2E8D2-9EB1-4C5D-99BF-DD418B57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/>
          <a:p>
            <a:r>
              <a:rPr lang="en-US" altLang="zh-TW" dirty="0">
                <a:latin typeface="Times New Roman" panose="02020603050405020304" pitchFamily="18" charset="0"/>
              </a:rPr>
              <a:t>Convolutional Neural Networks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476C87-F01B-4BA6-A690-F813EB16F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5867400"/>
            <a:ext cx="8763000" cy="43656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(Many slides from Stanford CS230, Stanford CS231n, and MIT 6.S191)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3836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1" y="273811"/>
            <a:ext cx="49263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/>
              <a:t>Using Spatial</a:t>
            </a:r>
            <a:r>
              <a:rPr sz="4200" spc="-35" dirty="0"/>
              <a:t> </a:t>
            </a:r>
            <a:r>
              <a:rPr sz="4200" spc="-15" dirty="0"/>
              <a:t>Structure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856488" y="1767839"/>
            <a:ext cx="4828032" cy="2633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1322832"/>
            <a:ext cx="11070336" cy="327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7407" y="4620259"/>
            <a:ext cx="803846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Gill Sans MT"/>
                <a:cs typeface="Gill Sans MT"/>
              </a:rPr>
              <a:t>Connect </a:t>
            </a:r>
            <a:r>
              <a:rPr sz="2400" spc="-30" dirty="0">
                <a:latin typeface="Gill Sans MT"/>
                <a:cs typeface="Gill Sans MT"/>
              </a:rPr>
              <a:t>patch </a:t>
            </a:r>
            <a:r>
              <a:rPr sz="2400" spc="-55" dirty="0">
                <a:latin typeface="Gill Sans MT"/>
                <a:cs typeface="Gill Sans MT"/>
              </a:rPr>
              <a:t>in </a:t>
            </a:r>
            <a:r>
              <a:rPr sz="2400" spc="-40" dirty="0">
                <a:latin typeface="Gill Sans MT"/>
                <a:cs typeface="Gill Sans MT"/>
              </a:rPr>
              <a:t>input </a:t>
            </a:r>
            <a:r>
              <a:rPr sz="2400" spc="-75" dirty="0">
                <a:latin typeface="Gill Sans MT"/>
                <a:cs typeface="Gill Sans MT"/>
              </a:rPr>
              <a:t>layer </a:t>
            </a:r>
            <a:r>
              <a:rPr sz="2400" spc="-50" dirty="0">
                <a:latin typeface="Gill Sans MT"/>
                <a:cs typeface="Gill Sans MT"/>
              </a:rPr>
              <a:t>to </a:t>
            </a:r>
            <a:r>
              <a:rPr sz="2400" dirty="0">
                <a:latin typeface="Gill Sans MT"/>
                <a:cs typeface="Gill Sans MT"/>
              </a:rPr>
              <a:t>a </a:t>
            </a:r>
            <a:r>
              <a:rPr sz="2400" spc="-45" dirty="0">
                <a:latin typeface="Gill Sans MT"/>
                <a:cs typeface="Gill Sans MT"/>
              </a:rPr>
              <a:t>single neuron </a:t>
            </a:r>
            <a:r>
              <a:rPr sz="2400" spc="-55" dirty="0">
                <a:latin typeface="Gill Sans MT"/>
                <a:cs typeface="Gill Sans MT"/>
              </a:rPr>
              <a:t>in </a:t>
            </a:r>
            <a:r>
              <a:rPr sz="2400" spc="-30" dirty="0">
                <a:latin typeface="Gill Sans MT"/>
                <a:cs typeface="Gill Sans MT"/>
              </a:rPr>
              <a:t>subsequent</a:t>
            </a:r>
            <a:r>
              <a:rPr sz="2400" spc="440" dirty="0">
                <a:latin typeface="Gill Sans MT"/>
                <a:cs typeface="Gill Sans MT"/>
              </a:rPr>
              <a:t> </a:t>
            </a:r>
            <a:r>
              <a:rPr sz="2400" spc="-120" dirty="0">
                <a:latin typeface="Gill Sans MT"/>
                <a:cs typeface="Gill Sans MT"/>
              </a:rPr>
              <a:t>layer.</a:t>
            </a:r>
            <a:endParaRPr sz="2400">
              <a:latin typeface="Gill Sans MT"/>
              <a:cs typeface="Gill Sans MT"/>
            </a:endParaRPr>
          </a:p>
          <a:p>
            <a:pPr marL="1905" algn="ctr">
              <a:lnSpc>
                <a:spcPts val="2830"/>
              </a:lnSpc>
              <a:spcBef>
                <a:spcPts val="20"/>
              </a:spcBef>
            </a:pPr>
            <a:r>
              <a:rPr sz="2400" spc="-40" dirty="0">
                <a:latin typeface="Gill Sans MT"/>
                <a:cs typeface="Gill Sans MT"/>
              </a:rPr>
              <a:t>Use </a:t>
            </a:r>
            <a:r>
              <a:rPr sz="2400" dirty="0">
                <a:latin typeface="Gill Sans MT"/>
                <a:cs typeface="Gill Sans MT"/>
              </a:rPr>
              <a:t>a </a:t>
            </a:r>
            <a:r>
              <a:rPr sz="2400" spc="-50" dirty="0">
                <a:latin typeface="Gill Sans MT"/>
                <a:cs typeface="Gill Sans MT"/>
              </a:rPr>
              <a:t>sliding </a:t>
            </a:r>
            <a:r>
              <a:rPr sz="2400" spc="-40" dirty="0">
                <a:latin typeface="Gill Sans MT"/>
                <a:cs typeface="Gill Sans MT"/>
              </a:rPr>
              <a:t>window </a:t>
            </a:r>
            <a:r>
              <a:rPr sz="2400" spc="-50" dirty="0">
                <a:latin typeface="Gill Sans MT"/>
                <a:cs typeface="Gill Sans MT"/>
              </a:rPr>
              <a:t>to </a:t>
            </a:r>
            <a:r>
              <a:rPr sz="2400" spc="-35" dirty="0">
                <a:latin typeface="Gill Sans MT"/>
                <a:cs typeface="Gill Sans MT"/>
              </a:rPr>
              <a:t>define</a:t>
            </a:r>
            <a:r>
              <a:rPr sz="2400" spc="14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connections.</a:t>
            </a:r>
            <a:endParaRPr sz="2400">
              <a:latin typeface="Gill Sans MT"/>
              <a:cs typeface="Gill Sans MT"/>
            </a:endParaRPr>
          </a:p>
          <a:p>
            <a:pPr marL="484505">
              <a:lnSpc>
                <a:spcPts val="2830"/>
              </a:lnSpc>
            </a:pPr>
            <a:r>
              <a:rPr sz="2400" i="1" spc="-10" dirty="0">
                <a:latin typeface="Gill Sans MT"/>
                <a:cs typeface="Gill Sans MT"/>
              </a:rPr>
              <a:t>How </a:t>
            </a:r>
            <a:r>
              <a:rPr sz="2400" i="1" spc="-5" dirty="0">
                <a:latin typeface="Gill Sans MT"/>
                <a:cs typeface="Gill Sans MT"/>
              </a:rPr>
              <a:t>can </a:t>
            </a:r>
            <a:r>
              <a:rPr sz="2400" i="1" spc="5" dirty="0">
                <a:latin typeface="Gill Sans MT"/>
                <a:cs typeface="Gill Sans MT"/>
              </a:rPr>
              <a:t>we </a:t>
            </a:r>
            <a:r>
              <a:rPr sz="2400" b="1" spc="-90" dirty="0">
                <a:latin typeface="Gill Sans MT"/>
                <a:cs typeface="Gill Sans MT"/>
              </a:rPr>
              <a:t>weight </a:t>
            </a:r>
            <a:r>
              <a:rPr sz="2400" i="1" spc="-5" dirty="0">
                <a:latin typeface="Gill Sans MT"/>
                <a:cs typeface="Gill Sans MT"/>
              </a:rPr>
              <a:t>the </a:t>
            </a:r>
            <a:r>
              <a:rPr sz="2400" i="1" dirty="0">
                <a:latin typeface="Gill Sans MT"/>
                <a:cs typeface="Gill Sans MT"/>
              </a:rPr>
              <a:t>patch to </a:t>
            </a:r>
            <a:r>
              <a:rPr sz="2400" i="1" spc="5" dirty="0">
                <a:latin typeface="Gill Sans MT"/>
                <a:cs typeface="Gill Sans MT"/>
              </a:rPr>
              <a:t>detect </a:t>
            </a:r>
            <a:r>
              <a:rPr sz="2400" i="1" spc="-20" dirty="0">
                <a:latin typeface="Gill Sans MT"/>
                <a:cs typeface="Gill Sans MT"/>
              </a:rPr>
              <a:t>particular</a:t>
            </a:r>
            <a:r>
              <a:rPr sz="2400" i="1" spc="65" dirty="0">
                <a:latin typeface="Gill Sans MT"/>
                <a:cs typeface="Gill Sans MT"/>
              </a:rPr>
              <a:t> </a:t>
            </a:r>
            <a:r>
              <a:rPr sz="2400" i="1" spc="-40" dirty="0">
                <a:latin typeface="Gill Sans MT"/>
                <a:cs typeface="Gill Sans MT"/>
              </a:rPr>
              <a:t>features?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08F460-3226-4E6F-B067-973984F1B70A}"/>
              </a:ext>
            </a:extLst>
          </p:cNvPr>
          <p:cNvSpPr txBox="1"/>
          <p:nvPr/>
        </p:nvSpPr>
        <p:spPr>
          <a:xfrm>
            <a:off x="8763000" y="27381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16</a:t>
            </a:r>
            <a:r>
              <a:rPr lang="zh-TW" altLang="en-US" dirty="0"/>
              <a:t>個</a:t>
            </a:r>
            <a:r>
              <a:rPr lang="en-US" altLang="zh-TW" dirty="0"/>
              <a:t>weight</a:t>
            </a:r>
            <a:r>
              <a:rPr lang="zh-TW" altLang="en-US" dirty="0"/>
              <a:t>來掃描整個二維影像，所以它的</a:t>
            </a:r>
            <a:r>
              <a:rPr lang="en-US" altLang="zh-TW" dirty="0"/>
              <a:t>parameter</a:t>
            </a:r>
            <a:r>
              <a:rPr lang="zh-TW" altLang="en-US" dirty="0"/>
              <a:t>銳減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4FDB52-375E-4855-92F7-5DCA42C919C3}"/>
              </a:ext>
            </a:extLst>
          </p:cNvPr>
          <p:cNvSpPr txBox="1"/>
          <p:nvPr/>
        </p:nvSpPr>
        <p:spPr>
          <a:xfrm>
            <a:off x="3779520" y="1905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一次向右一兩步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8">
            <a:extLst>
              <a:ext uri="{FF2B5EF4-FFF2-40B4-BE49-F238E27FC236}">
                <a16:creationId xmlns:a16="http://schemas.microsoft.com/office/drawing/2014/main" id="{42863A1A-7F46-4BE0-A015-7183A4DF4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88" y="150814"/>
            <a:ext cx="74132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TW" sz="4400" dirty="0">
                <a:solidFill>
                  <a:srgbClr val="000000"/>
                </a:solidFill>
                <a:latin typeface="+mj-lt"/>
              </a:rPr>
              <a:t>Convolution vs. Fully Connected</a:t>
            </a:r>
            <a:endParaRPr lang="zh-TW" altLang="en-US" sz="4400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78705258-9E0F-4C4F-8908-7B1C54ACAFFC}"/>
              </a:ext>
            </a:extLst>
          </p:cNvPr>
          <p:cNvGraphicFramePr>
            <a:graphicFrameLocks/>
          </p:cNvGraphicFramePr>
          <p:nvPr/>
        </p:nvGraphicFramePr>
        <p:xfrm>
          <a:off x="2974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文字方塊 4">
            <a:extLst>
              <a:ext uri="{FF2B5EF4-FFF2-40B4-BE49-F238E27FC236}">
                <a16:creationId xmlns:a16="http://schemas.microsoft.com/office/drawing/2014/main" id="{1DB737A6-652F-4122-910C-8318A89ED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zh-TW" altLang="en-US" sz="2400" dirty="0">
                <a:solidFill>
                  <a:srgbClr val="000000"/>
                </a:solidFill>
              </a:rPr>
              <a:t>Ｉ</a:t>
            </a:r>
            <a:r>
              <a:rPr lang="en-US" altLang="zh-TW" sz="2400" dirty="0">
                <a:solidFill>
                  <a:srgbClr val="000000"/>
                </a:solidFill>
              </a:rPr>
              <a:t>mage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0D81E4E8-104C-4E0C-AB6D-6DBC129A0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右箭號 62">
            <a:extLst>
              <a:ext uri="{FF2B5EF4-FFF2-40B4-BE49-F238E27FC236}">
                <a16:creationId xmlns:a16="http://schemas.microsoft.com/office/drawing/2014/main" id="{B0E84CAD-AB92-4289-837B-9D830B410FE7}"/>
              </a:ext>
            </a:extLst>
          </p:cNvPr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36A279BE-D031-41FA-93D7-C9B78AEFD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Convolution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6067DEC-A352-4F65-9678-F36533A018D2}"/>
              </a:ext>
            </a:extLst>
          </p:cNvPr>
          <p:cNvGraphicFramePr>
            <a:graphicFrameLocks noGrp="1"/>
          </p:cNvGraphicFramePr>
          <p:nvPr/>
        </p:nvGraphicFramePr>
        <p:xfrm>
          <a:off x="6110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A6730CA-F88A-4AD0-8A7D-43669235288D}"/>
              </a:ext>
            </a:extLst>
          </p:cNvPr>
          <p:cNvGraphicFramePr>
            <a:graphicFrameLocks noGrp="1"/>
          </p:cNvGraphicFramePr>
          <p:nvPr/>
        </p:nvGraphicFramePr>
        <p:xfrm>
          <a:off x="5027613" y="1273176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矩形 11">
            <a:extLst>
              <a:ext uri="{FF2B5EF4-FFF2-40B4-BE49-F238E27FC236}">
                <a16:creationId xmlns:a16="http://schemas.microsoft.com/office/drawing/2014/main" id="{560BF204-E933-4298-B5B6-5A904BFB9DC7}"/>
              </a:ext>
            </a:extLst>
          </p:cNvPr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矩形 39">
            <a:extLst>
              <a:ext uri="{FF2B5EF4-FFF2-40B4-BE49-F238E27FC236}">
                <a16:creationId xmlns:a16="http://schemas.microsoft.com/office/drawing/2014/main" id="{E42AF5DB-8D58-46D8-AB05-3D888814C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矩形 40">
            <a:extLst>
              <a:ext uri="{FF2B5EF4-FFF2-40B4-BE49-F238E27FC236}">
                <a16:creationId xmlns:a16="http://schemas.microsoft.com/office/drawing/2014/main" id="{7E4F895D-1F79-4EEF-9F09-D07E13ED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13" name="矩形 41">
            <a:extLst>
              <a:ext uri="{FF2B5EF4-FFF2-40B4-BE49-F238E27FC236}">
                <a16:creationId xmlns:a16="http://schemas.microsoft.com/office/drawing/2014/main" id="{D3C6A813-4B5E-4E3F-913E-935FCE754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046F6428-7DBB-4576-A82A-26B17DF411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name="方程式" r:id="rId4" imgW="3505200" imgH="4978400" progId="Equation.3">
                  <p:embed/>
                </p:oleObj>
              </mc:Choice>
              <mc:Fallback>
                <p:oleObj name="方程式" r:id="rId4" imgW="3505200" imgH="4978400" progId="Equation.3">
                  <p:embed/>
                  <p:pic>
                    <p:nvPicPr>
                      <p:cNvPr id="14433" name="Object 12">
                        <a:extLst>
                          <a:ext uri="{FF2B5EF4-FFF2-40B4-BE49-F238E27FC236}">
                            <a16:creationId xmlns:a16="http://schemas.microsoft.com/office/drawing/2014/main" id="{D6B65B42-B64C-41B2-A7ED-9A4526BCFA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9975A843-0328-4B47-9CBF-F493088DF3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" name="方程式" r:id="rId6" imgW="3797300" imgH="4978400" progId="Equation.3">
                  <p:embed/>
                </p:oleObj>
              </mc:Choice>
              <mc:Fallback>
                <p:oleObj name="方程式" r:id="rId6" imgW="3797300" imgH="4978400" progId="Equation.3">
                  <p:embed/>
                  <p:pic>
                    <p:nvPicPr>
                      <p:cNvPr id="14434" name="Object 12">
                        <a:extLst>
                          <a:ext uri="{FF2B5EF4-FFF2-40B4-BE49-F238E27FC236}">
                            <a16:creationId xmlns:a16="http://schemas.microsoft.com/office/drawing/2014/main" id="{CEEF47EF-142F-4BCA-87FE-7980FC914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44">
            <a:extLst>
              <a:ext uri="{FF2B5EF4-FFF2-40B4-BE49-F238E27FC236}">
                <a16:creationId xmlns:a16="http://schemas.microsoft.com/office/drawing/2014/main" id="{9209A889-5875-4636-80D0-0374FEAFB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17" name="橢圓 45">
            <a:extLst>
              <a:ext uri="{FF2B5EF4-FFF2-40B4-BE49-F238E27FC236}">
                <a16:creationId xmlns:a16="http://schemas.microsoft.com/office/drawing/2014/main" id="{C418F7E1-0235-4455-BF1B-7EB473521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18" name="橢圓 46">
            <a:extLst>
              <a:ext uri="{FF2B5EF4-FFF2-40B4-BE49-F238E27FC236}">
                <a16:creationId xmlns:a16="http://schemas.microsoft.com/office/drawing/2014/main" id="{5908E225-CDE3-46EA-973D-1C6889423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19" name="橢圓 47">
            <a:extLst>
              <a:ext uri="{FF2B5EF4-FFF2-40B4-BE49-F238E27FC236}">
                <a16:creationId xmlns:a16="http://schemas.microsoft.com/office/drawing/2014/main" id="{789C86B1-4BA8-4562-843E-914F23819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sp>
        <p:nvSpPr>
          <p:cNvPr id="20" name="文字方塊 48">
            <a:extLst>
              <a:ext uri="{FF2B5EF4-FFF2-40B4-BE49-F238E27FC236}">
                <a16:creationId xmlns:a16="http://schemas.microsoft.com/office/drawing/2014/main" id="{8097F16D-3ECD-41EF-9D7D-EF82CCB7E67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TW" sz="2800">
                <a:solidFill>
                  <a:srgbClr val="000000"/>
                </a:solidFill>
              </a:rPr>
              <a:t>……</a:t>
            </a:r>
            <a:endParaRPr lang="zh-TW" altLang="en-US" sz="2800">
              <a:solidFill>
                <a:srgbClr val="000000"/>
              </a:solidFill>
            </a:endParaRPr>
          </a:p>
        </p:txBody>
      </p:sp>
      <p:sp>
        <p:nvSpPr>
          <p:cNvPr id="21" name="矩形 49">
            <a:extLst>
              <a:ext uri="{FF2B5EF4-FFF2-40B4-BE49-F238E27FC236}">
                <a16:creationId xmlns:a16="http://schemas.microsoft.com/office/drawing/2014/main" id="{10E62E20-ACAE-4A05-B0E2-361B31517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800">
              <a:solidFill>
                <a:srgbClr val="000000"/>
              </a:solidFill>
              <a:cs typeface="Arial"/>
            </a:endParaRPr>
          </a:p>
        </p:txBody>
      </p:sp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93506D59-EA7F-4385-8A0C-403A510746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" name="方程式" r:id="rId8" imgW="4978400" imgH="5270500" progId="Equation.3">
                  <p:embed/>
                </p:oleObj>
              </mc:Choice>
              <mc:Fallback>
                <p:oleObj name="方程式" r:id="rId8" imgW="4978400" imgH="5270500" progId="Equation.3">
                  <p:embed/>
                  <p:pic>
                    <p:nvPicPr>
                      <p:cNvPr id="14441" name="Object 12">
                        <a:extLst>
                          <a:ext uri="{FF2B5EF4-FFF2-40B4-BE49-F238E27FC236}">
                            <a16:creationId xmlns:a16="http://schemas.microsoft.com/office/drawing/2014/main" id="{27CD0528-033F-491E-A0D0-58354F4AB9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51">
            <a:extLst>
              <a:ext uri="{FF2B5EF4-FFF2-40B4-BE49-F238E27FC236}">
                <a16:creationId xmlns:a16="http://schemas.microsoft.com/office/drawing/2014/main" id="{70AF088F-4F8D-44F8-B608-6655676F469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TW" sz="2800">
                <a:solidFill>
                  <a:srgbClr val="000000"/>
                </a:solidFill>
              </a:rPr>
              <a:t>……</a:t>
            </a:r>
            <a:endParaRPr lang="zh-TW" altLang="en-US" sz="2800">
              <a:solidFill>
                <a:srgbClr val="000000"/>
              </a:solidFill>
            </a:endParaRPr>
          </a:p>
        </p:txBody>
      </p:sp>
      <p:cxnSp>
        <p:nvCxnSpPr>
          <p:cNvPr id="24" name="直線單箭頭接點 52">
            <a:extLst>
              <a:ext uri="{FF2B5EF4-FFF2-40B4-BE49-F238E27FC236}">
                <a16:creationId xmlns:a16="http://schemas.microsoft.com/office/drawing/2014/main" id="{45E3E0C6-4BE7-407F-B247-6045E4481FFD}"/>
              </a:ext>
            </a:extLst>
          </p:cNvPr>
          <p:cNvCxnSpPr>
            <a:endCxn id="17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53">
            <a:extLst>
              <a:ext uri="{FF2B5EF4-FFF2-40B4-BE49-F238E27FC236}">
                <a16:creationId xmlns:a16="http://schemas.microsoft.com/office/drawing/2014/main" id="{953A65D8-CB74-4FCD-B097-9D33ECF7BE58}"/>
              </a:ext>
            </a:extLst>
          </p:cNvPr>
          <p:cNvCxnSpPr>
            <a:stCxn id="13" idx="3"/>
            <a:endCxn id="18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4">
            <a:extLst>
              <a:ext uri="{FF2B5EF4-FFF2-40B4-BE49-F238E27FC236}">
                <a16:creationId xmlns:a16="http://schemas.microsoft.com/office/drawing/2014/main" id="{F1954DFF-F299-426B-A877-A924BB541830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5">
            <a:extLst>
              <a:ext uri="{FF2B5EF4-FFF2-40B4-BE49-F238E27FC236}">
                <a16:creationId xmlns:a16="http://schemas.microsoft.com/office/drawing/2014/main" id="{C1A95972-0B19-4DC8-B538-EB8BAC9C8A8E}"/>
              </a:ext>
            </a:extLst>
          </p:cNvPr>
          <p:cNvCxnSpPr>
            <a:endCxn id="17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6">
            <a:extLst>
              <a:ext uri="{FF2B5EF4-FFF2-40B4-BE49-F238E27FC236}">
                <a16:creationId xmlns:a16="http://schemas.microsoft.com/office/drawing/2014/main" id="{831E748E-0DBA-40C7-96AE-2BA2A53C8101}"/>
              </a:ext>
            </a:extLst>
          </p:cNvPr>
          <p:cNvCxnSpPr>
            <a:stCxn id="12" idx="3"/>
            <a:endCxn id="18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7">
            <a:extLst>
              <a:ext uri="{FF2B5EF4-FFF2-40B4-BE49-F238E27FC236}">
                <a16:creationId xmlns:a16="http://schemas.microsoft.com/office/drawing/2014/main" id="{4D49589F-9F74-402F-9BB9-9993FD717C6A}"/>
              </a:ext>
            </a:extLst>
          </p:cNvPr>
          <p:cNvCxnSpPr>
            <a:stCxn id="12" idx="3"/>
            <a:endCxn id="19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8">
            <a:extLst>
              <a:ext uri="{FF2B5EF4-FFF2-40B4-BE49-F238E27FC236}">
                <a16:creationId xmlns:a16="http://schemas.microsoft.com/office/drawing/2014/main" id="{70C33299-D215-4D24-A87A-79E4BCBDA613}"/>
              </a:ext>
            </a:extLst>
          </p:cNvPr>
          <p:cNvCxnSpPr>
            <a:endCxn id="17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9">
            <a:extLst>
              <a:ext uri="{FF2B5EF4-FFF2-40B4-BE49-F238E27FC236}">
                <a16:creationId xmlns:a16="http://schemas.microsoft.com/office/drawing/2014/main" id="{B5807E97-DB18-4AE1-8EFD-538781C09C3B}"/>
              </a:ext>
            </a:extLst>
          </p:cNvPr>
          <p:cNvCxnSpPr>
            <a:endCxn id="18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0">
            <a:extLst>
              <a:ext uri="{FF2B5EF4-FFF2-40B4-BE49-F238E27FC236}">
                <a16:creationId xmlns:a16="http://schemas.microsoft.com/office/drawing/2014/main" id="{69582B6B-0032-44F9-A71C-3D5B7B4DA7F6}"/>
              </a:ext>
            </a:extLst>
          </p:cNvPr>
          <p:cNvCxnSpPr>
            <a:endCxn id="19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4B4185B8-DC6D-4F38-973B-4AEE9EF18C54}"/>
              </a:ext>
            </a:extLst>
          </p:cNvPr>
          <p:cNvGraphicFramePr>
            <a:graphicFrameLocks/>
          </p:cNvGraphicFramePr>
          <p:nvPr/>
        </p:nvGraphicFramePr>
        <p:xfrm>
          <a:off x="4856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文字方塊 69">
            <a:extLst>
              <a:ext uri="{FF2B5EF4-FFF2-40B4-BE49-F238E27FC236}">
                <a16:creationId xmlns:a16="http://schemas.microsoft.com/office/drawing/2014/main" id="{107DBEB9-BCE9-400D-9B6F-827276E3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zh-TW" sz="2800">
                <a:solidFill>
                  <a:srgbClr val="000000"/>
                </a:solidFill>
              </a:rPr>
              <a:t>Fully-connected</a:t>
            </a:r>
            <a:endParaRPr lang="zh-TW" altLang="en-US" sz="2800">
              <a:solidFill>
                <a:srgbClr val="000000"/>
              </a:solidFill>
            </a:endParaRPr>
          </a:p>
        </p:txBody>
      </p:sp>
      <p:sp>
        <p:nvSpPr>
          <p:cNvPr id="35" name="矩形 71">
            <a:extLst>
              <a:ext uri="{FF2B5EF4-FFF2-40B4-BE49-F238E27FC236}">
                <a16:creationId xmlns:a16="http://schemas.microsoft.com/office/drawing/2014/main" id="{28CF0EE5-E084-4762-8646-A8CFCB39BE20}"/>
              </a:ext>
            </a:extLst>
          </p:cNvPr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756E3146-243C-4C1C-8B53-575C167E40A8}"/>
              </a:ext>
            </a:extLst>
          </p:cNvPr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13FA1D8-FDD8-4791-99D5-6B95A2E0A708}"/>
              </a:ext>
            </a:extLst>
          </p:cNvPr>
          <p:cNvSpPr/>
          <p:nvPr/>
        </p:nvSpPr>
        <p:spPr>
          <a:xfrm>
            <a:off x="2983706" y="1287761"/>
            <a:ext cx="597694" cy="3124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4DC123-2175-4E7E-82D8-F4D7BAAD5005}"/>
              </a:ext>
            </a:extLst>
          </p:cNvPr>
          <p:cNvSpPr/>
          <p:nvPr/>
        </p:nvSpPr>
        <p:spPr>
          <a:xfrm>
            <a:off x="3291284" y="1333006"/>
            <a:ext cx="597694" cy="31243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2D7CF6-2E5A-48AE-80C2-967A19E259C7}"/>
              </a:ext>
            </a:extLst>
          </p:cNvPr>
          <p:cNvSpPr/>
          <p:nvPr/>
        </p:nvSpPr>
        <p:spPr>
          <a:xfrm>
            <a:off x="3657600" y="1287761"/>
            <a:ext cx="538956" cy="3124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BE4FCBC-2DE6-48AA-B6CA-6AF1424AF689}"/>
              </a:ext>
            </a:extLst>
          </p:cNvPr>
          <p:cNvSpPr/>
          <p:nvPr/>
        </p:nvSpPr>
        <p:spPr>
          <a:xfrm>
            <a:off x="3942158" y="1333006"/>
            <a:ext cx="597694" cy="31243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293C6B6-DA03-4462-A273-4C2A94A01F4C}"/>
              </a:ext>
            </a:extLst>
          </p:cNvPr>
          <p:cNvSpPr/>
          <p:nvPr/>
        </p:nvSpPr>
        <p:spPr>
          <a:xfrm>
            <a:off x="4258467" y="1296507"/>
            <a:ext cx="461568" cy="30369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02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604C6-0786-4085-A505-2894557D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CNN: Three Types of Layers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5753-815C-490C-BADC-A6D135A6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a convolutional neural network (CNN), there are basically three types of layers: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dirty="0"/>
              <a:t>	</a:t>
            </a:r>
            <a:r>
              <a:rPr lang="en-US" altLang="zh-TW" b="1" dirty="0">
                <a:solidFill>
                  <a:srgbClr val="FF0000"/>
                </a:solidFill>
              </a:rPr>
              <a:t>Convolution layer</a:t>
            </a:r>
            <a:r>
              <a:rPr lang="zh-TW" altLang="en-US" b="1" dirty="0">
                <a:solidFill>
                  <a:srgbClr val="FF0000"/>
                </a:solidFill>
              </a:rPr>
              <a:t>卷積層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2">
              <a:buFont typeface="Symbol" panose="05050102010706020507" pitchFamily="18" charset="2"/>
              <a:buChar char="-"/>
            </a:pPr>
            <a:r>
              <a:rPr lang="zh-TW" altLang="en-US" dirty="0"/>
              <a:t>卷積運算就是將原始圖片的與特定的</a:t>
            </a:r>
            <a:r>
              <a:rPr lang="en-US" altLang="zh-TW" dirty="0"/>
              <a:t>Feature Detector(filter)</a:t>
            </a:r>
            <a:r>
              <a:rPr lang="zh-TW" altLang="en-US" dirty="0"/>
              <a:t>做卷積運算</a:t>
            </a:r>
            <a:r>
              <a:rPr lang="en-US" altLang="zh-TW" dirty="0"/>
              <a:t>(</a:t>
            </a:r>
            <a:r>
              <a:rPr lang="zh-TW" altLang="en-US" dirty="0"/>
              <a:t>符號⊗</a:t>
            </a:r>
            <a:r>
              <a:rPr lang="en-US" altLang="zh-TW" dirty="0"/>
              <a:t>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dirty="0"/>
              <a:t>	</a:t>
            </a:r>
            <a:r>
              <a:rPr lang="en-US" altLang="zh-TW" b="1" dirty="0">
                <a:solidFill>
                  <a:srgbClr val="FF0000"/>
                </a:solidFill>
              </a:rPr>
              <a:t>Pooling layer</a:t>
            </a:r>
            <a:r>
              <a:rPr lang="zh-TW" altLang="en-US" b="1" dirty="0">
                <a:solidFill>
                  <a:srgbClr val="FF0000"/>
                </a:solidFill>
              </a:rPr>
              <a:t>池化層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2">
              <a:buFont typeface="Symbol" panose="05050102010706020507" pitchFamily="18" charset="2"/>
              <a:buChar char="-"/>
            </a:pPr>
            <a:r>
              <a:rPr lang="zh-TW" altLang="en-US" dirty="0"/>
              <a:t>在</a:t>
            </a:r>
            <a:r>
              <a:rPr lang="en-US" altLang="zh-TW" dirty="0"/>
              <a:t>Pooling Layer</a:t>
            </a:r>
            <a:r>
              <a:rPr lang="zh-TW" altLang="en-US" dirty="0"/>
              <a:t>這邊主要是採用</a:t>
            </a:r>
            <a:r>
              <a:rPr lang="en-US" altLang="zh-TW" dirty="0"/>
              <a:t>Max Pooling</a:t>
            </a:r>
            <a:r>
              <a:rPr lang="zh-TW" altLang="en-US" dirty="0"/>
              <a:t>，</a:t>
            </a:r>
            <a:r>
              <a:rPr lang="en-US" altLang="zh-TW" dirty="0"/>
              <a:t>Max Pooling</a:t>
            </a:r>
            <a:r>
              <a:rPr lang="zh-TW" altLang="en-US" dirty="0"/>
              <a:t>的概念很簡單只要挑出矩陣當中的最大值就好，</a:t>
            </a:r>
            <a:r>
              <a:rPr lang="en-US" altLang="zh-TW" dirty="0"/>
              <a:t>Max Pooling</a:t>
            </a:r>
            <a:r>
              <a:rPr lang="zh-TW" altLang="en-US" dirty="0"/>
              <a:t>主要的好處是當圖片整個平移幾個</a:t>
            </a:r>
            <a:r>
              <a:rPr lang="en-US" altLang="zh-TW" dirty="0"/>
              <a:t>Pixel</a:t>
            </a:r>
            <a:r>
              <a:rPr lang="zh-TW" altLang="en-US" dirty="0"/>
              <a:t>的話對判斷上完全不會造成影響，以及有很好的抗雜訊功能。</a:t>
            </a:r>
            <a:endParaRPr lang="en-US" altLang="zh-TW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dirty="0"/>
              <a:t>    </a:t>
            </a:r>
            <a:r>
              <a:rPr lang="en-US" altLang="zh-TW" b="1" dirty="0">
                <a:solidFill>
                  <a:srgbClr val="FF0000"/>
                </a:solidFill>
              </a:rPr>
              <a:t>Fully connected layer</a:t>
            </a:r>
            <a:r>
              <a:rPr lang="zh-TW" altLang="en-US" b="1" dirty="0">
                <a:solidFill>
                  <a:srgbClr val="FF0000"/>
                </a:solidFill>
              </a:rPr>
              <a:t>全連接層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2">
              <a:buFont typeface="Symbol" panose="05050102010706020507" pitchFamily="18" charset="2"/>
              <a:buChar char="-"/>
            </a:pPr>
            <a:r>
              <a:rPr lang="zh-TW" altLang="en-US" dirty="0"/>
              <a:t>將之前的結果平坦化之後接到最基本的神經網絡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534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24000" y="2209800"/>
            <a:ext cx="8729472" cy="307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dirty="0">
                <a:latin typeface="Gill Sans MT"/>
                <a:cs typeface="Gill Sans MT"/>
              </a:rPr>
              <a:t>1/29/19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200DE7D-0283-48D1-AEDF-D292CB9933A7}"/>
              </a:ext>
            </a:extLst>
          </p:cNvPr>
          <p:cNvSpPr txBox="1">
            <a:spLocks/>
          </p:cNvSpPr>
          <p:nvPr/>
        </p:nvSpPr>
        <p:spPr>
          <a:xfrm>
            <a:off x="838199" y="228600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>
                <a:solidFill>
                  <a:prstClr val="black"/>
                </a:solidFill>
                <a:latin typeface="Calibri Light" panose="020F0302020204030204"/>
              </a:rPr>
              <a:t>CNN: Three Types of Layers</a:t>
            </a:r>
            <a:endParaRPr lang="zh-TW" altLang="en-US" sz="44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267A7AB-F83D-4004-98D5-9A365EC561AC}"/>
              </a:ext>
            </a:extLst>
          </p:cNvPr>
          <p:cNvSpPr txBox="1"/>
          <p:nvPr/>
        </p:nvSpPr>
        <p:spPr>
          <a:xfrm>
            <a:off x="7086600" y="4648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71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FE6D214A-755D-436B-A4E4-7E4D6FD7DF21}"/>
              </a:ext>
            </a:extLst>
          </p:cNvPr>
          <p:cNvSpPr txBox="1">
            <a:spLocks/>
          </p:cNvSpPr>
          <p:nvPr/>
        </p:nvSpPr>
        <p:spPr>
          <a:xfrm>
            <a:off x="4802950" y="6480974"/>
            <a:ext cx="2305684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US" sz="1200" spc="-10" dirty="0"/>
              <a:t>6.S191 </a:t>
            </a:r>
            <a:r>
              <a:rPr lang="en-US" sz="1200" spc="-30" dirty="0"/>
              <a:t>Introduction </a:t>
            </a:r>
            <a:r>
              <a:rPr lang="en-US" sz="1200" spc="-25" dirty="0"/>
              <a:t>to </a:t>
            </a:r>
            <a:r>
              <a:rPr lang="en-US" sz="1200" spc="-5" dirty="0"/>
              <a:t>Deep</a:t>
            </a:r>
            <a:r>
              <a:rPr lang="en-US" sz="1200" spc="15" dirty="0"/>
              <a:t> </a:t>
            </a:r>
            <a:r>
              <a:rPr lang="en-US" sz="1200" spc="-20" dirty="0"/>
              <a:t>Learning</a:t>
            </a:r>
          </a:p>
          <a:p>
            <a:pPr algn="ctr">
              <a:spcBef>
                <a:spcPts val="75"/>
              </a:spcBef>
            </a:pPr>
            <a:r>
              <a:rPr lang="en-US" sz="1200" spc="-10" dirty="0"/>
              <a:t>introtodeeplearning</a:t>
            </a:r>
            <a:r>
              <a:rPr lang="en-US"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.com</a:t>
            </a:r>
            <a:endParaRPr lang="en-US" sz="12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E2601D4-1799-4154-831F-3059F026209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kern="0" dirty="0">
                <a:solidFill>
                  <a:sysClr val="windowText" lastClr="000000"/>
                </a:solidFill>
              </a:rPr>
              <a:t>CNN: Three Types of Layers</a:t>
            </a:r>
            <a:endParaRPr lang="zh-TW" altLang="en-US" sz="44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9304AAE-9D46-470E-8065-331DF4CF5F72}"/>
              </a:ext>
            </a:extLst>
          </p:cNvPr>
          <p:cNvGrpSpPr/>
          <p:nvPr/>
        </p:nvGrpSpPr>
        <p:grpSpPr>
          <a:xfrm>
            <a:off x="545152" y="1981200"/>
            <a:ext cx="10844784" cy="3666744"/>
            <a:chOff x="545152" y="1981200"/>
            <a:chExt cx="10844784" cy="3666744"/>
          </a:xfrm>
        </p:grpSpPr>
        <p:sp>
          <p:nvSpPr>
            <p:cNvPr id="2" name="object 6">
              <a:extLst>
                <a:ext uri="{FF2B5EF4-FFF2-40B4-BE49-F238E27FC236}">
                  <a16:creationId xmlns:a16="http://schemas.microsoft.com/office/drawing/2014/main" id="{5002FB76-2642-46AA-8C92-7D94EB500841}"/>
                </a:ext>
              </a:extLst>
            </p:cNvPr>
            <p:cNvSpPr/>
            <p:nvPr/>
          </p:nvSpPr>
          <p:spPr>
            <a:xfrm>
              <a:off x="545152" y="1981200"/>
              <a:ext cx="10844784" cy="3666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F12207-39EB-45E6-872F-93E2A881C3A7}"/>
                </a:ext>
              </a:extLst>
            </p:cNvPr>
            <p:cNvSpPr txBox="1"/>
            <p:nvPr/>
          </p:nvSpPr>
          <p:spPr>
            <a:xfrm>
              <a:off x="8534400" y="4495800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417891"/>
                  </a:solidFill>
                </a:rPr>
                <a:t>躺平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33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CD8F2-4888-408C-B81E-8266DC068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92237"/>
          </a:xfrm>
        </p:spPr>
        <p:txBody>
          <a:bodyPr anchor="ctr">
            <a:normAutofit fontScale="90000"/>
          </a:bodyPr>
          <a:lstStyle/>
          <a:p>
            <a:br>
              <a:rPr lang="en-US" altLang="zh-TW" b="1" dirty="0"/>
            </a:br>
            <a:r>
              <a:rPr lang="en-US" altLang="zh-TW" sz="4900" dirty="0"/>
              <a:t>Convolution Layer</a:t>
            </a:r>
            <a:br>
              <a:rPr lang="zh-TW" altLang="zh-TW" sz="4900" dirty="0"/>
            </a:br>
            <a:endParaRPr lang="zh-TW" altLang="en-US" sz="49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C96D98-D86D-4479-A634-D5B8A3AC2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4200"/>
            <a:ext cx="9144000" cy="2743200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altLang="zh-TW" b="1" dirty="0">
                <a:latin typeface="+mj-lt"/>
              </a:rPr>
              <a:t>Filter (Kernel)</a:t>
            </a:r>
          </a:p>
          <a:p>
            <a:pPr marL="457200" indent="-457200" algn="l">
              <a:buAutoNum type="arabicPeriod"/>
            </a:pPr>
            <a:r>
              <a:rPr lang="en-US" altLang="zh-TW" b="1" dirty="0">
                <a:latin typeface="+mj-lt"/>
              </a:rPr>
              <a:t>Padding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TW" b="1" dirty="0">
                <a:latin typeface="+mj-lt"/>
              </a:rPr>
              <a:t>Stride</a:t>
            </a:r>
            <a:endParaRPr lang="zh-TW" altLang="zh-TW" dirty="0"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TW" b="1" dirty="0">
                <a:latin typeface="+mj-lt"/>
              </a:rPr>
              <a:t>Convolutions Over Volumes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TW" b="1" dirty="0">
                <a:latin typeface="+mj-lt"/>
              </a:rPr>
              <a:t>One Layer of a Convolutional Network</a:t>
            </a:r>
            <a:endParaRPr lang="zh-TW" altLang="zh-TW" dirty="0"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TW" b="1" dirty="0">
                <a:latin typeface="+mj-lt"/>
              </a:rPr>
              <a:t>Why Convolutions?</a:t>
            </a:r>
            <a:endParaRPr lang="zh-TW" altLang="zh-TW" dirty="0"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TW" altLang="zh-TW" dirty="0"/>
          </a:p>
          <a:p>
            <a:pPr marL="457200" indent="-457200" algn="l">
              <a:buAutoNum type="arabicPeriod"/>
            </a:pP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431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08772610-AD5D-491C-B842-5F4DF9DC0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A convolutional layer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6E409088-9164-49D1-BE0D-03346040B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701362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4">
            <a:extLst>
              <a:ext uri="{FF2B5EF4-FFF2-40B4-BE49-F238E27FC236}">
                <a16:creationId xmlns:a16="http://schemas.microsoft.com/office/drawing/2014/main" id="{260EA3EA-C26F-48F1-8D4F-F06B98D3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dirty="0"/>
              <a:t>A filter</a:t>
            </a:r>
          </a:p>
        </p:txBody>
      </p:sp>
      <p:sp>
        <p:nvSpPr>
          <p:cNvPr id="7173" name="TextBox 5">
            <a:extLst>
              <a:ext uri="{FF2B5EF4-FFF2-40B4-BE49-F238E27FC236}">
                <a16:creationId xmlns:a16="http://schemas.microsoft.com/office/drawing/2014/main" id="{C7242395-7F4E-4273-B051-B0C3B3E4A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1549725"/>
            <a:ext cx="937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A convolutional layer has a number of filters that does </a:t>
            </a:r>
            <a:r>
              <a:rPr lang="en-US" altLang="zh-TW" sz="2400" dirty="0">
                <a:solidFill>
                  <a:srgbClr val="FF0000"/>
                </a:solidFill>
              </a:rPr>
              <a:t>convolutional </a:t>
            </a:r>
            <a:r>
              <a:rPr lang="en-US" altLang="zh-TW" sz="2400" dirty="0"/>
              <a:t>operation.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C0D3D-246B-428A-A3AB-D05045DA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altLang="zh-TW" b="1" dirty="0"/>
            </a:br>
            <a:r>
              <a:rPr lang="en-US" altLang="zh-TW" sz="4900" dirty="0"/>
              <a:t>Filter (Kernel)</a:t>
            </a:r>
            <a:br>
              <a:rPr lang="zh-TW" altLang="zh-TW" sz="4900" dirty="0"/>
            </a:br>
            <a:endParaRPr lang="zh-TW" altLang="en-US" sz="49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F0635-39A0-4254-9D7D-0393A9E8B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Example: Convolve a 6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6 image with a 3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3 filter: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D7EA6-D3B6-4321-8ABF-A1C1D44B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1800"/>
            <a:ext cx="7524750" cy="22383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D0E74F-D771-4374-8F84-96A99190ACEB}"/>
              </a:ext>
            </a:extLst>
          </p:cNvPr>
          <p:cNvSpPr txBox="1"/>
          <p:nvPr/>
        </p:nvSpPr>
        <p:spPr>
          <a:xfrm>
            <a:off x="5486400" y="542186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純量越大，兩者越像，跟</a:t>
            </a:r>
            <a:r>
              <a:rPr lang="en-US" altLang="zh-TW" dirty="0"/>
              <a:t>cos</a:t>
            </a:r>
            <a:r>
              <a:rPr lang="el-GR" altLang="zh-TW" dirty="0"/>
              <a:t>θ</a:t>
            </a:r>
            <a:r>
              <a:rPr lang="zh-TW" altLang="en-US" dirty="0"/>
              <a:t>有關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493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9CE16F76-1DFE-4AF3-9655-BE068336B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Filter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20A4C9BF-C86E-48B0-AD1D-B6CE32063D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448AFFF7-2756-442B-8A36-9AAE216B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D6C371EC-3AEB-4CB6-B4B5-E1C3D2F8C347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8D63B811-0CEF-4790-ACFC-BBB771A4E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869F2CD3-439C-404C-9CCA-B300F35889E5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5A302544-B363-4057-8D60-841508FF6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2</a:t>
            </a:r>
            <a:endParaRPr lang="zh-TW" altLang="en-US" sz="2400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AB588762-868F-40BC-933A-08C52A9F9C1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4F2E8DD8-2300-4779-8B24-0BE6C9588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7B2B24F4-2354-406E-83B8-925F953E4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Each filter detects a small pattern (3 x 3). </a:t>
            </a:r>
            <a:endParaRPr lang="zh-TW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549CE682-D607-4233-B72B-AD6C5ABD2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Filter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3804EABF-0DA5-4666-9664-A5F24DB267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70" name="文字方塊 4">
            <a:extLst>
              <a:ext uri="{FF2B5EF4-FFF2-40B4-BE49-F238E27FC236}">
                <a16:creationId xmlns:a16="http://schemas.microsoft.com/office/drawing/2014/main" id="{33D69DE7-0D02-4701-9FAB-74B46D1B7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0D0B2F3E-B53B-4B9B-B953-1388D547480D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89" name="文字方塊 6">
            <a:extLst>
              <a:ext uri="{FF2B5EF4-FFF2-40B4-BE49-F238E27FC236}">
                <a16:creationId xmlns:a16="http://schemas.microsoft.com/office/drawing/2014/main" id="{FB919A1C-E42B-4C63-BE4D-083A00EEC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ECA453B-493A-44E8-BF7F-1B8874D04B0F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08BD6581-A389-4514-A51C-B1A0BFCD1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61E38195-707B-44CE-8BFA-6A3416A9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36601584-C23C-4D24-A04C-96ACB01FED4B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AA8CAD57-76DE-43B1-9902-EF6F8157D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75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S</a:t>
            </a:r>
            <a:r>
              <a:rPr lang="zh-TW" altLang="en-US" sz="2400" dirty="0"/>
              <a:t>tride　</a:t>
            </a:r>
            <a:r>
              <a:rPr lang="en-US" altLang="zh-TW" sz="2400" dirty="0"/>
              <a:t>=</a:t>
            </a:r>
            <a:r>
              <a:rPr lang="zh-TW" altLang="en-US" sz="2400" dirty="0"/>
              <a:t>　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0C8C84-DF7A-4F6D-A886-9D0F979D04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EDB865-9EC7-41C6-A245-A49AD6E29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/>
              <a:t>Dot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/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484CC-A0E1-4BCB-B6B7-A5163995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9" y="573399"/>
            <a:ext cx="10515600" cy="1500188"/>
          </a:xfrm>
        </p:spPr>
        <p:txBody>
          <a:bodyPr/>
          <a:lstStyle/>
          <a:p>
            <a:pPr algn="ctr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BE3283-2A8B-41B5-8609-18FF0350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290439"/>
            <a:ext cx="10515600" cy="37992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Basic Idea of Convolutional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CNN: Three Types of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Convolution Layer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跟數學上的不太一樣，但概念是一樣的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Pooling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Fully connected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2005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7E5C2FB6-0176-4BD8-B86D-2F424FF4A2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Filter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AEBCB0F-1132-4FAA-BB7B-3379F77769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18" name="文字方塊 4">
            <a:extLst>
              <a:ext uri="{FF2B5EF4-FFF2-40B4-BE49-F238E27FC236}">
                <a16:creationId xmlns:a16="http://schemas.microsoft.com/office/drawing/2014/main" id="{4DBB370C-3179-4B9A-B14E-1BFA05A34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15A3C67-AB1B-4554-9259-A5C14C8D6562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337" name="文字方塊 6">
            <a:extLst>
              <a:ext uri="{FF2B5EF4-FFF2-40B4-BE49-F238E27FC236}">
                <a16:creationId xmlns:a16="http://schemas.microsoft.com/office/drawing/2014/main" id="{764B3C8D-D98F-45E2-B951-07F832E7A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6997A7E6-0B97-437C-8B21-9E997CA4E938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295B7D57-50C6-46AC-A772-0DF8194BA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D483A92A-E5E4-4DDF-91E1-57E199A9C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69DB2968-8D6A-4356-89FC-91A475329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E1A63561-48CA-43E1-AC82-4F84955AA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DD2462C3-BB8E-4EC6-AAAE-D108E9CCC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682651B6-D6BC-4417-8AC0-D68861B54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D605BE38-A84F-40ED-977E-8027E5B83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E5DADBF4-4A8D-48DB-983B-F75F85BC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2BCAD97-05EF-4F3F-A116-56BD35DC1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93C82438-24DB-4998-9F1B-8EB5B9580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D1D74CC6-1E40-4E7E-95A8-F4211C690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9EE5C01D-5C7F-4AB2-8EF6-A1FF57ECE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4043B819-45EC-43DA-8A42-2EFAF291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B044F2E7-2E58-4AAF-B736-8F8D00F68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3B3ECE79-331A-4B41-9FF5-A7CE3984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8A7C5F1B-E59F-4441-8E48-CB51254D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DA33C2B9-7034-495D-BB05-EDA6F1D3DA53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2EED1E01-C35A-4718-A052-B0B700DCB724}"/>
              </a:ext>
            </a:extLst>
          </p:cNvPr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2A7E691C-6427-4383-802B-BA430DD52C91}"/>
              </a:ext>
            </a:extLst>
          </p:cNvPr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B3D813CD-2B38-49D6-8BF1-29BC30CAB213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1359" name="矩形 33">
            <a:extLst>
              <a:ext uri="{FF2B5EF4-FFF2-40B4-BE49-F238E27FC236}">
                <a16:creationId xmlns:a16="http://schemas.microsoft.com/office/drawing/2014/main" id="{39C4FC41-FDBD-4E56-932A-DA7811D01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75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S</a:t>
            </a:r>
            <a:r>
              <a:rPr lang="zh-TW" altLang="en-US" sz="2400" dirty="0"/>
              <a:t>tride　</a:t>
            </a:r>
            <a:r>
              <a:rPr lang="en-US" altLang="zh-TW" sz="2400" dirty="0"/>
              <a:t>=</a:t>
            </a:r>
            <a:r>
              <a:rPr lang="zh-TW" altLang="en-US" sz="2400" dirty="0"/>
              <a:t>　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B4B72B86-2783-4081-9FF1-17517C4A4A1E}"/>
              </a:ext>
            </a:extLst>
          </p:cNvPr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68ECFC9-8165-4595-9FC2-D5B5C65D053B}"/>
              </a:ext>
            </a:extLst>
          </p:cNvPr>
          <p:cNvSpPr/>
          <p:nvPr/>
        </p:nvSpPr>
        <p:spPr>
          <a:xfrm>
            <a:off x="7088189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1C8F851A-D0F9-4632-9DAF-3CA7F5F8B251}"/>
              </a:ext>
            </a:extLst>
          </p:cNvPr>
          <p:cNvSpPr/>
          <p:nvPr/>
        </p:nvSpPr>
        <p:spPr>
          <a:xfrm>
            <a:off x="7643813" y="936626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877A120C-84EB-447E-8073-D77A15684577}"/>
              </a:ext>
            </a:extLst>
          </p:cNvPr>
          <p:cNvSpPr/>
          <p:nvPr/>
        </p:nvSpPr>
        <p:spPr>
          <a:xfrm>
            <a:off x="8169276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08952F47-2276-452F-BEE6-0FA45CFF0286}"/>
              </a:ext>
            </a:extLst>
          </p:cNvPr>
          <p:cNvCxnSpPr/>
          <p:nvPr/>
        </p:nvCxnSpPr>
        <p:spPr>
          <a:xfrm>
            <a:off x="7088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872326B8-BC57-41A2-BDDE-51D2DD96899B}"/>
              </a:ext>
            </a:extLst>
          </p:cNvPr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15D157BD-F861-4BE7-BAB0-5B5667E4A6E0}"/>
              </a:ext>
            </a:extLst>
          </p:cNvPr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39458D1E-5D36-469A-97F6-A2664C4B06FB}"/>
              </a:ext>
            </a:extLst>
          </p:cNvPr>
          <p:cNvCxnSpPr/>
          <p:nvPr/>
        </p:nvCxnSpPr>
        <p:spPr>
          <a:xfrm>
            <a:off x="2452688" y="2425701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24400298-728C-4618-8D4F-DDEE1C668DB0}"/>
              </a:ext>
            </a:extLst>
          </p:cNvPr>
          <p:cNvCxnSpPr/>
          <p:nvPr/>
        </p:nvCxnSpPr>
        <p:spPr>
          <a:xfrm>
            <a:off x="2405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68933C07-2D3F-48D0-AB7D-6A70EE7E0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Convolution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C9C55757-CE79-4AA5-BA94-97DBCFF640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342" name="文字方塊 4">
            <a:extLst>
              <a:ext uri="{FF2B5EF4-FFF2-40B4-BE49-F238E27FC236}">
                <a16:creationId xmlns:a16="http://schemas.microsoft.com/office/drawing/2014/main" id="{EC110F52-5926-48DE-8D2E-88C90849A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D6CD59D7-B16F-4144-821B-DF21376E1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288867F8-E284-48CE-8FB4-3CBB0A20C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2C77E271-3DA6-4074-B754-ECD8B4C9B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E691C581-5922-4DED-ACDD-7C4364795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D9ED8E9E-ABF1-4692-949C-13E35866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C5300780-5A97-4E11-A36B-63E9CB1D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35B32606-EF46-4FF1-A538-B0F369DF7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00EE6B70-2B2F-40AC-A9F0-2BF8173B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B8B1D6EB-48E4-4D6F-A8EE-600808D9D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2E46C470-9B60-4005-8124-B013300CC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72C9D725-4E99-4615-A412-FD97B344F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321228D5-5B3A-4A91-B770-9CCEC844B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2BF0051B-82B1-44CA-8641-FA4065F7C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C6AACB74-F7F8-4666-B674-8D725A2DA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F0550973-21F3-4790-B69F-72E23B7FE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B4C88F3A-8CE0-40AE-8CA3-C431FE2E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1DCC55DF-8982-4967-9E08-F4EDD1C7A1EE}"/>
              </a:ext>
            </a:extLst>
          </p:cNvPr>
          <p:cNvGraphicFramePr>
            <a:graphicFrameLocks noGrp="1"/>
          </p:cNvGraphicFramePr>
          <p:nvPr/>
        </p:nvGraphicFramePr>
        <p:xfrm>
          <a:off x="7210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77" name="文字方塊 35">
            <a:extLst>
              <a:ext uri="{FF2B5EF4-FFF2-40B4-BE49-F238E27FC236}">
                <a16:creationId xmlns:a16="http://schemas.microsoft.com/office/drawing/2014/main" id="{13120818-B26C-4546-ABEA-075C1EEC3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82073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>
                <a:solidFill>
                  <a:srgbClr val="FF0000"/>
                </a:solidFill>
              </a:rPr>
              <a:t>Filter 2</a:t>
            </a:r>
            <a:endParaRPr lang="zh-TW" altLang="en-US" sz="2400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0B0F74F5-2C1A-4D9F-BC86-2443A2DC595F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45FC7322-B1B3-4E32-8EA9-400066795D19}"/>
              </a:ext>
            </a:extLst>
          </p:cNvPr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DEBCC43E-8E9C-4C64-AB51-B8DADB4F06AA}"/>
              </a:ext>
            </a:extLst>
          </p:cNvPr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C00E5B93-00BC-4FE7-97B8-BE3B51EB9F96}"/>
              </a:ext>
            </a:extLst>
          </p:cNvPr>
          <p:cNvSpPr/>
          <p:nvPr/>
        </p:nvSpPr>
        <p:spPr>
          <a:xfrm>
            <a:off x="3930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7D020F76-0343-4029-B10B-9FDDAF4FC7FA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D9285DD9-88B0-43AD-953F-D06C46C7B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260BC84A-8597-4071-92E3-F771ABEE5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66DB0F7E-3395-4E21-9AFC-F6AD8EDA6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CCF3C4A7-E774-48A2-8BEB-A82EE14E6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92752A1B-7F96-4F37-8649-2C0B89796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2A5D68F1-2D10-4517-B3D0-FDD53D3A8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0CCD3A9A-C0AB-4537-909E-A994B22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72861E73-0824-4F91-9520-B3AF38206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91926A40-AB78-4BFE-A484-CA73431FF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A267628D-8B44-4DD6-9B08-7319D6F0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B36C60BA-640D-4ADE-9511-DA3B60676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2134E650-C76D-4C44-BDA9-AC5E04C31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84754707-E357-477D-913C-9BC66FB5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924BECF6-0B70-49AD-B91D-3E55A29F5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93BAC2A0-AFC7-4BAD-9E49-0B2DBD10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8099B505-F64B-4747-A72E-95CFC219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7D6118D1-79AC-4D8A-ABF0-2CA0F1C2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1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0B029FBA-8244-46CF-A7D9-04B2F06AFC85}"/>
              </a:ext>
            </a:extLst>
          </p:cNvPr>
          <p:cNvSpPr/>
          <p:nvPr/>
        </p:nvSpPr>
        <p:spPr>
          <a:xfrm>
            <a:off x="3940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401" name="矩形 58">
            <a:extLst>
              <a:ext uri="{FF2B5EF4-FFF2-40B4-BE49-F238E27FC236}">
                <a16:creationId xmlns:a16="http://schemas.microsoft.com/office/drawing/2014/main" id="{16769206-F451-4A8B-AF72-0310EB78A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75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S</a:t>
            </a:r>
            <a:r>
              <a:rPr lang="zh-TW" altLang="en-US" sz="2400" dirty="0"/>
              <a:t>tride　</a:t>
            </a:r>
            <a:r>
              <a:rPr lang="en-US" altLang="zh-TW" sz="2400" dirty="0"/>
              <a:t>=</a:t>
            </a:r>
            <a:r>
              <a:rPr lang="zh-TW" altLang="en-US" sz="2400" dirty="0"/>
              <a:t>　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EBA229BB-88BB-4A40-9259-7C6B83A72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172201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Forming two  4 x 4 matrix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B176DFE4-E001-4754-8395-D08BD602B9BB}"/>
              </a:ext>
            </a:extLst>
          </p:cNvPr>
          <p:cNvSpPr/>
          <p:nvPr/>
        </p:nvSpPr>
        <p:spPr>
          <a:xfrm>
            <a:off x="6858001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A7C8C-32C3-4CA0-8D38-52DBD621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Convolution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F5D3F-1C39-4B61-834A-D7E0E5CB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/>
              <a:t>Convolving an </a:t>
            </a:r>
            <a:r>
              <a:rPr lang="en-US" altLang="zh-TW" dirty="0">
                <a:solidFill>
                  <a:srgbClr val="FF0000"/>
                </a:solidFill>
              </a:rPr>
              <a:t>input</a:t>
            </a:r>
            <a:r>
              <a:rPr lang="en-US" altLang="zh-TW" dirty="0"/>
              <a:t> of </a:t>
            </a:r>
            <a:r>
              <a:rPr lang="en-US" altLang="zh-TW" dirty="0">
                <a:solidFill>
                  <a:srgbClr val="FF0000"/>
                </a:solidFill>
              </a:rPr>
              <a:t>6 </a:t>
            </a:r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TW" dirty="0">
                <a:solidFill>
                  <a:srgbClr val="FF0000"/>
                </a:solidFill>
              </a:rPr>
              <a:t> 6 </a:t>
            </a:r>
            <a:r>
              <a:rPr lang="en-US" altLang="zh-TW" dirty="0"/>
              <a:t>dimensions with a </a:t>
            </a:r>
            <a:r>
              <a:rPr lang="en-US" altLang="zh-TW" dirty="0">
                <a:solidFill>
                  <a:srgbClr val="FF0000"/>
                </a:solidFill>
              </a:rPr>
              <a:t>3 </a:t>
            </a:r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TW" dirty="0">
                <a:solidFill>
                  <a:srgbClr val="FF0000"/>
                </a:solidFill>
              </a:rPr>
              <a:t> 3 filter </a:t>
            </a:r>
            <a:r>
              <a:rPr lang="en-US" altLang="zh-TW" dirty="0"/>
              <a:t>results </a:t>
            </a:r>
            <a:r>
              <a:rPr lang="en-US" altLang="zh-TW" dirty="0">
                <a:solidFill>
                  <a:srgbClr val="FF0000"/>
                </a:solidFill>
              </a:rPr>
              <a:t>in 4 </a:t>
            </a:r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TW" dirty="0">
                <a:solidFill>
                  <a:srgbClr val="FF0000"/>
                </a:solidFill>
              </a:rPr>
              <a:t> 4 output</a:t>
            </a:r>
            <a:r>
              <a:rPr lang="en-US" altLang="zh-TW" dirty="0"/>
              <a:t>. </a:t>
            </a:r>
            <a:endParaRPr lang="zh-TW" altLang="zh-TW" dirty="0"/>
          </a:p>
          <a:p>
            <a:pPr lvl="0"/>
            <a:r>
              <a:rPr lang="en-US" altLang="zh-TW" dirty="0"/>
              <a:t>We can generalize it:</a:t>
            </a:r>
            <a:endParaRPr lang="zh-TW" altLang="zh-TW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dirty="0"/>
              <a:t> Input size:  </a:t>
            </a:r>
            <a:r>
              <a:rPr lang="en-US" altLang="zh-TW" i="1" dirty="0"/>
              <a:t>n</a:t>
            </a:r>
            <a:r>
              <a:rPr lang="en-US" altLang="zh-TW" dirty="0"/>
              <a:t>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</a:t>
            </a:r>
            <a:r>
              <a:rPr lang="en-US" altLang="zh-TW" i="1" dirty="0"/>
              <a:t>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dirty="0"/>
              <a:t> Filter size:  </a:t>
            </a:r>
            <a:r>
              <a:rPr lang="en-US" altLang="zh-TW" i="1" dirty="0"/>
              <a:t>f</a:t>
            </a:r>
            <a:r>
              <a:rPr lang="en-US" altLang="zh-TW" dirty="0"/>
              <a:t>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</a:t>
            </a:r>
            <a:r>
              <a:rPr lang="en-US" altLang="zh-TW" i="1" dirty="0"/>
              <a:t>f</a:t>
            </a:r>
          </a:p>
          <a:p>
            <a:pPr marL="457200" lvl="1" indent="0">
              <a:buNone/>
            </a:pPr>
            <a:r>
              <a:rPr lang="zh-TW" altLang="zh-TW" dirty="0">
                <a:sym typeface="Symbol" panose="05050102010706020507" pitchFamily="18" charset="2"/>
              </a:rPr>
              <a:t></a:t>
            </a:r>
            <a:r>
              <a:rPr lang="en-US" altLang="zh-TW" i="1" dirty="0">
                <a:sym typeface="Symbol" panose="05050102010706020507" pitchFamily="18" charset="2"/>
              </a:rPr>
              <a:t> </a:t>
            </a:r>
            <a:r>
              <a:rPr lang="en-US" altLang="zh-TW" dirty="0"/>
              <a:t>Output size: 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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f </a:t>
            </a:r>
            <a:r>
              <a:rPr lang="en-US" altLang="zh-TW" dirty="0">
                <a:solidFill>
                  <a:srgbClr val="FF0000"/>
                </a:solidFill>
              </a:rPr>
              <a:t>+ 1)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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f </a:t>
            </a:r>
            <a:r>
              <a:rPr lang="en-US" altLang="zh-TW" dirty="0">
                <a:solidFill>
                  <a:srgbClr val="FF0000"/>
                </a:solidFill>
              </a:rPr>
              <a:t>+ 1)</a:t>
            </a:r>
            <a:endParaRPr lang="zh-TW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799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3B694-2FF0-404C-8D41-6F57B26B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r>
              <a:rPr lang="zh-TW" altLang="en-US" dirty="0"/>
              <a:t> 補丁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C07335-AFFC-43A0-A21A-084DC1BF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Two disadvantages</a:t>
            </a:r>
            <a:r>
              <a:rPr lang="zh-TW" altLang="en-US" sz="3600" dirty="0"/>
              <a:t> </a:t>
            </a:r>
            <a:r>
              <a:rPr lang="en-US" altLang="zh-TW" sz="3600" dirty="0"/>
              <a:t>after we apply a convolutional operation (</a:t>
            </a:r>
            <a:r>
              <a:rPr lang="zh-TW" altLang="en-US" sz="3600" dirty="0"/>
              <a:t>卷積的缺點</a:t>
            </a:r>
            <a:r>
              <a:rPr lang="en-US" altLang="zh-TW" sz="3600" dirty="0"/>
              <a:t>) 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3200" dirty="0"/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Throwing away information </a:t>
            </a:r>
            <a:r>
              <a:rPr lang="en-US" altLang="zh-TW" sz="3200" dirty="0"/>
              <a:t>from the edges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3200" dirty="0"/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Shrinking the size </a:t>
            </a:r>
            <a:r>
              <a:rPr lang="en-US" altLang="zh-TW" sz="3200" dirty="0"/>
              <a:t>of the image</a:t>
            </a:r>
            <a:endParaRPr lang="zh-TW" altLang="zh-TW" sz="3200" dirty="0"/>
          </a:p>
          <a:p>
            <a:pPr marL="0" indent="0">
              <a:buNone/>
            </a:pPr>
            <a:r>
              <a:rPr lang="en-US" altLang="zh-TW" dirty="0">
                <a:sym typeface="Symbol" panose="05050102010706020507" pitchFamily="18" charset="2"/>
              </a:rPr>
              <a:t>   </a:t>
            </a:r>
            <a:r>
              <a:rPr lang="en-US" altLang="zh-TW" dirty="0"/>
              <a:t> (</a:t>
            </a:r>
            <a:r>
              <a:rPr lang="zh-TW" altLang="en-US" dirty="0"/>
              <a:t>解決辦法</a:t>
            </a:r>
            <a:r>
              <a:rPr lang="en-US" altLang="zh-TW" dirty="0"/>
              <a:t>)</a:t>
            </a:r>
            <a:r>
              <a:rPr lang="en-US" altLang="zh-TW" sz="3600" dirty="0"/>
              <a:t>Pad the image with an additional border of zeros to</a:t>
            </a:r>
            <a:r>
              <a:rPr lang="zh-TW" altLang="en-US" sz="3600" dirty="0"/>
              <a:t> </a:t>
            </a:r>
            <a:r>
              <a:rPr lang="en-US" altLang="zh-TW" sz="3600" dirty="0"/>
              <a:t>overcome these issues.</a:t>
            </a:r>
            <a:endParaRPr lang="zh-TW" altLang="zh-TW" sz="3600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A9FE67-CC07-4751-85B9-0679A4BC61E8}"/>
              </a:ext>
            </a:extLst>
          </p:cNvPr>
          <p:cNvSpPr txBox="1"/>
          <p:nvPr/>
        </p:nvSpPr>
        <p:spPr>
          <a:xfrm>
            <a:off x="8610600" y="4572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奇數比較適合</a:t>
            </a:r>
            <a:endParaRPr lang="en-US" altLang="zh-TW" sz="2800" dirty="0"/>
          </a:p>
          <a:p>
            <a:r>
              <a:rPr lang="zh-TW" altLang="en-US" sz="2800" dirty="0"/>
              <a:t>偶數不適合</a:t>
            </a:r>
          </a:p>
        </p:txBody>
      </p:sp>
    </p:spTree>
    <p:extLst>
      <p:ext uri="{BB962C8B-B14F-4D97-AF65-F5344CB8AC3E}">
        <p14:creationId xmlns:p14="http://schemas.microsoft.com/office/powerpoint/2010/main" val="304117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DB75E-8CE0-4DF1-9C63-10827334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 </a:t>
            </a:r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3600" dirty="0">
                <a:solidFill>
                  <a:srgbClr val="FF0000"/>
                </a:solidFill>
              </a:rPr>
              <a:t>需要幾層</a:t>
            </a:r>
            <a:r>
              <a:rPr lang="en-US" altLang="zh-TW" sz="3600" dirty="0">
                <a:solidFill>
                  <a:srgbClr val="FF0000"/>
                </a:solidFill>
              </a:rPr>
              <a:t>padding?)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B0DB52-D4F8-40F0-BDD0-122D4180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sz="3600" dirty="0"/>
              <a:t>If we add ‘</a:t>
            </a:r>
            <a:r>
              <a:rPr lang="en-US" altLang="zh-TW" sz="3600" i="1" dirty="0"/>
              <a:t>p</a:t>
            </a:r>
            <a:r>
              <a:rPr lang="en-US" altLang="zh-TW" sz="3600" dirty="0"/>
              <a:t>’ padding layers such that the output size is the same as the input size, then:</a:t>
            </a:r>
            <a:endParaRPr lang="zh-TW" altLang="zh-TW" sz="3600" dirty="0"/>
          </a:p>
          <a:p>
            <a:pPr marL="0" indent="0">
              <a:buNone/>
            </a:pPr>
            <a:r>
              <a:rPr lang="en-US" altLang="zh-TW" sz="3600" dirty="0"/>
              <a:t>   </a:t>
            </a:r>
            <a:r>
              <a:rPr lang="en-US" altLang="zh-TW" sz="3600" i="1" dirty="0"/>
              <a:t>n</a:t>
            </a:r>
            <a:r>
              <a:rPr lang="en-US" altLang="zh-TW" sz="3600" dirty="0"/>
              <a:t> + 2</a:t>
            </a:r>
            <a:r>
              <a:rPr lang="en-US" altLang="zh-TW" sz="3600" i="1" dirty="0"/>
              <a:t>p</a:t>
            </a:r>
            <a:r>
              <a:rPr lang="en-US" altLang="zh-TW" sz="3600" dirty="0"/>
              <a:t> – </a:t>
            </a:r>
            <a:r>
              <a:rPr lang="en-US" altLang="zh-TW" sz="3600" i="1" dirty="0"/>
              <a:t>f</a:t>
            </a:r>
            <a:r>
              <a:rPr lang="en-US" altLang="zh-TW" sz="3600" dirty="0"/>
              <a:t> + 1 = </a:t>
            </a:r>
            <a:r>
              <a:rPr lang="en-US" altLang="zh-TW" sz="3600" i="1" dirty="0"/>
              <a:t>n</a:t>
            </a:r>
            <a:r>
              <a:rPr lang="en-US" altLang="zh-TW" sz="3600" dirty="0"/>
              <a:t>   </a:t>
            </a:r>
            <a:r>
              <a:rPr lang="en-US" altLang="zh-TW" sz="3600" dirty="0">
                <a:sym typeface="Symbol" panose="05050102010706020507" pitchFamily="18" charset="2"/>
              </a:rPr>
              <a:t></a:t>
            </a:r>
            <a:r>
              <a:rPr lang="en-US" altLang="zh-TW" sz="3600" dirty="0"/>
              <a:t>  </a:t>
            </a:r>
            <a:r>
              <a:rPr lang="en-US" altLang="zh-TW" sz="3600" i="1" dirty="0">
                <a:solidFill>
                  <a:srgbClr val="FF0000"/>
                </a:solidFill>
              </a:rPr>
              <a:t>p</a:t>
            </a:r>
            <a:r>
              <a:rPr lang="en-US" altLang="zh-TW" sz="3600" dirty="0">
                <a:solidFill>
                  <a:srgbClr val="FF0000"/>
                </a:solidFill>
              </a:rPr>
              <a:t> = (</a:t>
            </a:r>
            <a:r>
              <a:rPr lang="zh-TW" altLang="en-US" sz="3600" dirty="0">
                <a:solidFill>
                  <a:srgbClr val="FF0000"/>
                </a:solidFill>
              </a:rPr>
              <a:t> </a:t>
            </a:r>
            <a:r>
              <a:rPr lang="en-US" altLang="zh-TW" sz="3600" i="1" dirty="0">
                <a:solidFill>
                  <a:srgbClr val="FF0000"/>
                </a:solidFill>
              </a:rPr>
              <a:t>f</a:t>
            </a:r>
            <a:r>
              <a:rPr lang="en-US" altLang="zh-TW" sz="3600" dirty="0">
                <a:solidFill>
                  <a:srgbClr val="FF0000"/>
                </a:solidFill>
              </a:rPr>
              <a:t> – 1</a:t>
            </a:r>
            <a:r>
              <a:rPr lang="zh-TW" altLang="en-US" sz="3600" dirty="0">
                <a:solidFill>
                  <a:srgbClr val="FF0000"/>
                </a:solidFill>
              </a:rPr>
              <a:t> </a:t>
            </a:r>
            <a:r>
              <a:rPr lang="en-US" altLang="zh-TW" sz="3600" dirty="0">
                <a:solidFill>
                  <a:srgbClr val="FF0000"/>
                </a:solidFill>
              </a:rPr>
              <a:t>) / 2</a:t>
            </a:r>
            <a:endParaRPr lang="zh-TW" altLang="zh-TW" sz="3600" dirty="0">
              <a:solidFill>
                <a:srgbClr val="FF0000"/>
              </a:solidFill>
            </a:endParaRPr>
          </a:p>
          <a:p>
            <a:r>
              <a:rPr lang="en-US" altLang="zh-TW" sz="3600" dirty="0"/>
              <a:t>For example: 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altLang="zh-TW" sz="3200" dirty="0"/>
              <a:t>  If we use a </a:t>
            </a:r>
            <a:r>
              <a:rPr lang="en-US" altLang="zh-TW" sz="3200" dirty="0">
                <a:solidFill>
                  <a:srgbClr val="FF0000"/>
                </a:solidFill>
              </a:rPr>
              <a:t>3 </a:t>
            </a:r>
            <a:r>
              <a:rPr lang="en-US" altLang="zh-TW" sz="3200" dirty="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TW" sz="3200" dirty="0">
                <a:solidFill>
                  <a:srgbClr val="FF0000"/>
                </a:solidFill>
              </a:rPr>
              <a:t> 3 </a:t>
            </a:r>
            <a:r>
              <a:rPr lang="en-US" altLang="zh-TW" sz="3200" dirty="0"/>
              <a:t>filter then </a:t>
            </a:r>
            <a:r>
              <a:rPr lang="en-US" altLang="zh-TW" sz="3200" dirty="0">
                <a:solidFill>
                  <a:srgbClr val="FF0000"/>
                </a:solidFill>
              </a:rPr>
              <a:t>one</a:t>
            </a:r>
            <a:r>
              <a:rPr lang="en-US" altLang="zh-TW" sz="3200" dirty="0"/>
              <a:t> layer of zeros must be    </a:t>
            </a:r>
            <a:r>
              <a:rPr lang="zh-TW" altLang="en-US" sz="3200" dirty="0"/>
              <a:t>　</a:t>
            </a:r>
            <a:br>
              <a:rPr lang="en-US" altLang="zh-TW" sz="3200" dirty="0"/>
            </a:br>
            <a:r>
              <a:rPr lang="zh-TW" altLang="en-US" sz="3200" dirty="0"/>
              <a:t>　</a:t>
            </a:r>
            <a:r>
              <a:rPr lang="en-US" altLang="zh-TW" sz="3200" dirty="0"/>
              <a:t>added to the borders. (</a:t>
            </a:r>
            <a:r>
              <a:rPr lang="zh-TW" altLang="en-US" sz="3200" dirty="0"/>
              <a:t> </a:t>
            </a:r>
            <a:r>
              <a:rPr lang="en-US" altLang="zh-TW" sz="3200" dirty="0"/>
              <a:t>p = ( 3 – 1 )/2)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3200" dirty="0"/>
              <a:t>  Similarly, if a </a:t>
            </a:r>
            <a:r>
              <a:rPr lang="en-US" altLang="zh-TW" sz="3200" dirty="0">
                <a:solidFill>
                  <a:srgbClr val="FF0000"/>
                </a:solidFill>
              </a:rPr>
              <a:t>5 </a:t>
            </a:r>
            <a:r>
              <a:rPr lang="en-US" altLang="zh-TW" sz="3200" dirty="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TW" sz="3200" dirty="0">
                <a:solidFill>
                  <a:srgbClr val="FF0000"/>
                </a:solidFill>
              </a:rPr>
              <a:t> 5 </a:t>
            </a:r>
            <a:r>
              <a:rPr lang="en-US" altLang="zh-TW" sz="3200" dirty="0"/>
              <a:t>filter is used then </a:t>
            </a:r>
            <a:r>
              <a:rPr lang="en-US" altLang="zh-TW" sz="3200" dirty="0">
                <a:solidFill>
                  <a:srgbClr val="FF0000"/>
                </a:solidFill>
              </a:rPr>
              <a:t>two</a:t>
            </a:r>
            <a:r>
              <a:rPr lang="en-US" altLang="zh-TW" sz="3200" dirty="0"/>
              <a:t> layers of zeros </a:t>
            </a:r>
            <a:br>
              <a:rPr lang="en-US" altLang="zh-TW" sz="3200" dirty="0"/>
            </a:br>
            <a:r>
              <a:rPr lang="zh-TW" altLang="en-US" sz="3200" dirty="0"/>
              <a:t>　</a:t>
            </a:r>
            <a:r>
              <a:rPr lang="en-US" altLang="zh-TW" sz="3200" dirty="0"/>
              <a:t>must be appended to the border of the image.</a:t>
            </a:r>
            <a:endParaRPr lang="zh-TW" altLang="zh-TW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59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B1342-F59A-46E9-AFC3-3785C7CE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Padding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D57ABE-32B4-487E-9FEF-93825107B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5200" cy="4351338"/>
          </a:xfrm>
        </p:spPr>
        <p:txBody>
          <a:bodyPr/>
          <a:lstStyle/>
          <a:p>
            <a:pPr lvl="0"/>
            <a:r>
              <a:rPr lang="en-US" altLang="zh-TW" sz="3600" dirty="0"/>
              <a:t>There are two common choices for padding:</a:t>
            </a:r>
          </a:p>
          <a:p>
            <a:pPr marL="0" lvl="0" indent="0">
              <a:buNone/>
            </a:pPr>
            <a:r>
              <a:rPr lang="zh-TW" altLang="en-US" sz="3600" i="1" dirty="0"/>
              <a:t>　</a:t>
            </a:r>
            <a:r>
              <a:rPr lang="en-US" altLang="zh-TW" sz="3200" i="1" dirty="0">
                <a:solidFill>
                  <a:srgbClr val="FF0000"/>
                </a:solidFill>
              </a:rPr>
              <a:t>Same convolution</a:t>
            </a:r>
            <a:r>
              <a:rPr lang="en-US" altLang="zh-TW" sz="3200" dirty="0"/>
              <a:t>: </a:t>
            </a:r>
            <a:br>
              <a:rPr lang="en-US" altLang="zh-TW" sz="3200" dirty="0"/>
            </a:br>
            <a:r>
              <a:rPr lang="zh-TW" altLang="en-US" sz="3200" dirty="0"/>
              <a:t>　</a:t>
            </a:r>
            <a:r>
              <a:rPr lang="en-US" altLang="zh-TW" sz="3200" dirty="0"/>
              <a:t>padding so that the output size is the same as the input size</a:t>
            </a:r>
          </a:p>
          <a:p>
            <a:pPr marL="0" lvl="0" indent="0">
              <a:buNone/>
            </a:pPr>
            <a:r>
              <a:rPr lang="zh-TW" altLang="en-US" sz="3200" dirty="0"/>
              <a:t>    </a:t>
            </a:r>
            <a:r>
              <a:rPr lang="en-US" altLang="zh-TW" sz="3200" dirty="0"/>
              <a:t>(</a:t>
            </a:r>
            <a:r>
              <a:rPr lang="zh-TW" altLang="en-US" sz="3200" dirty="0"/>
              <a:t>補丁讓輸出的</a:t>
            </a:r>
            <a:r>
              <a:rPr lang="en-US" altLang="zh-TW" sz="3200" dirty="0"/>
              <a:t>size</a:t>
            </a:r>
            <a:r>
              <a:rPr lang="zh-TW" altLang="en-US" sz="3200" dirty="0"/>
              <a:t>和輸入的</a:t>
            </a:r>
            <a:r>
              <a:rPr lang="en-US" altLang="zh-TW" sz="3200" dirty="0"/>
              <a:t>size</a:t>
            </a:r>
            <a:r>
              <a:rPr lang="zh-TW" altLang="en-US" sz="3200" dirty="0"/>
              <a:t>一樣</a:t>
            </a:r>
            <a:r>
              <a:rPr lang="en-US" altLang="zh-TW" sz="3200" dirty="0"/>
              <a:t>)</a:t>
            </a:r>
            <a:endParaRPr lang="zh-TW" altLang="zh-TW" sz="3200" dirty="0"/>
          </a:p>
          <a:p>
            <a:pPr marL="0" lvl="0" indent="0">
              <a:buNone/>
            </a:pPr>
            <a:r>
              <a:rPr lang="zh-TW" altLang="en-US" sz="3200" i="1" dirty="0"/>
              <a:t>　</a:t>
            </a:r>
            <a:endParaRPr lang="en-US" altLang="zh-TW" sz="3200" i="1" dirty="0"/>
          </a:p>
          <a:p>
            <a:pPr marL="0" lvl="0" indent="0">
              <a:buNone/>
            </a:pPr>
            <a:r>
              <a:rPr lang="zh-TW" altLang="en-US" sz="3200" i="1" dirty="0"/>
              <a:t>　</a:t>
            </a:r>
            <a:r>
              <a:rPr lang="en-US" altLang="zh-TW" sz="3200" i="1" dirty="0">
                <a:solidFill>
                  <a:srgbClr val="FF0000"/>
                </a:solidFill>
              </a:rPr>
              <a:t>Valid convolution</a:t>
            </a:r>
            <a:r>
              <a:rPr lang="en-US" altLang="zh-TW" sz="3200" dirty="0"/>
              <a:t>: no padding(</a:t>
            </a:r>
            <a:r>
              <a:rPr lang="zh-TW" altLang="en-US" sz="3200" dirty="0"/>
              <a:t>沒有補丁</a:t>
            </a:r>
            <a:r>
              <a:rPr lang="en-US" altLang="zh-TW" sz="3200" dirty="0"/>
              <a:t>)</a:t>
            </a:r>
            <a:endParaRPr lang="zh-TW" altLang="zh-TW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388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AEB8A1D2-7C3E-44F3-82CF-858B3648A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Stride </a:t>
            </a:r>
            <a:r>
              <a:rPr lang="zh-TW" altLang="en-US" dirty="0"/>
              <a:t>滑步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B11520E-9AFB-43C9-B90A-5063EF724D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294" name="文字方塊 4">
            <a:extLst>
              <a:ext uri="{FF2B5EF4-FFF2-40B4-BE49-F238E27FC236}">
                <a16:creationId xmlns:a16="http://schemas.microsoft.com/office/drawing/2014/main" id="{91E7C277-EAA1-496E-B441-62E44D23D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10D7A3A3-69AD-4A96-8E0E-5FA864A355E4}"/>
              </a:ext>
            </a:extLst>
          </p:cNvPr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13" name="文字方塊 6">
            <a:extLst>
              <a:ext uri="{FF2B5EF4-FFF2-40B4-BE49-F238E27FC236}">
                <a16:creationId xmlns:a16="http://schemas.microsoft.com/office/drawing/2014/main" id="{DBE17E5A-42C9-4EDD-AD6A-3343A7BF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7318CB48-5AF1-4D14-8E70-B35BFA5D14DE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9E335A93-6FEC-4462-9726-57937446D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95D0E276-83C7-4C60-B884-FC68C40A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B9607FA0-8A9F-4FCC-8779-48901E4E478A}"/>
              </a:ext>
            </a:extLst>
          </p:cNvPr>
          <p:cNvSpPr/>
          <p:nvPr/>
        </p:nvSpPr>
        <p:spPr>
          <a:xfrm>
            <a:off x="3487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18" name="矩形 33">
            <a:extLst>
              <a:ext uri="{FF2B5EF4-FFF2-40B4-BE49-F238E27FC236}">
                <a16:creationId xmlns:a16="http://schemas.microsoft.com/office/drawing/2014/main" id="{0811F265-457B-4FB2-BBA4-ADC19C44A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731964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If s</a:t>
            </a:r>
            <a:r>
              <a:rPr lang="zh-TW" altLang="en-US" sz="2400" dirty="0"/>
              <a:t>tride　</a:t>
            </a:r>
            <a:r>
              <a:rPr lang="en-US" altLang="zh-TW" sz="2400" dirty="0"/>
              <a:t>=</a:t>
            </a:r>
            <a:r>
              <a:rPr lang="zh-TW" altLang="en-US" sz="2400" dirty="0"/>
              <a:t>　</a:t>
            </a:r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0965DF-D16E-4F88-B0C6-FE89EF5B695B}"/>
              </a:ext>
            </a:extLst>
          </p:cNvPr>
          <p:cNvSpPr txBox="1"/>
          <p:nvPr/>
        </p:nvSpPr>
        <p:spPr>
          <a:xfrm>
            <a:off x="6246815" y="4434299"/>
            <a:ext cx="5106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Stride controls how the filter convolves around the input image.</a:t>
            </a:r>
            <a:endParaRPr lang="zh-TW" altLang="zh-TW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86457C-5C6A-43A3-A041-4ADC6ED51697}"/>
              </a:ext>
            </a:extLst>
          </p:cNvPr>
          <p:cNvSpPr txBox="1"/>
          <p:nvPr/>
        </p:nvSpPr>
        <p:spPr>
          <a:xfrm>
            <a:off x="5048187" y="1685172"/>
            <a:ext cx="119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會除不盡</a:t>
            </a:r>
          </a:p>
        </p:txBody>
      </p:sp>
    </p:spTree>
    <p:extLst>
      <p:ext uri="{BB962C8B-B14F-4D97-AF65-F5344CB8AC3E}">
        <p14:creationId xmlns:p14="http://schemas.microsoft.com/office/powerpoint/2010/main" val="60031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580CF-D0DD-451C-8125-7A6A8826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b="1" dirty="0"/>
            </a:br>
            <a:r>
              <a:rPr lang="en-US" altLang="zh-TW" sz="4900" dirty="0"/>
              <a:t>Stride</a:t>
            </a:r>
            <a:br>
              <a:rPr lang="zh-TW" altLang="zh-TW" dirty="0"/>
            </a:b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C4F29D-569C-409F-AC07-78FBF5C0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The dimensions for stride </a:t>
                </a:r>
                <a:r>
                  <a:rPr lang="en-US" altLang="zh-TW" i="1" dirty="0"/>
                  <a:t>s</a:t>
                </a:r>
                <a:r>
                  <a:rPr lang="en-US" altLang="zh-TW" dirty="0"/>
                  <a:t> with padding </a:t>
                </a:r>
                <a:r>
                  <a:rPr lang="en-US" altLang="zh-TW" i="1" dirty="0"/>
                  <a:t>p</a:t>
                </a:r>
                <a:r>
                  <a:rPr lang="en-US" altLang="zh-TW" dirty="0"/>
                  <a:t> will be:</a:t>
                </a:r>
                <a:endParaRPr lang="zh-TW" altLang="zh-TW" dirty="0"/>
              </a:p>
              <a:p>
                <a:pPr marL="0" lv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Input size: 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n</a:t>
                </a:r>
                <a:endParaRPr lang="zh-TW" altLang="zh-TW" dirty="0"/>
              </a:p>
              <a:p>
                <a:pPr marL="0" lv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Filter size: 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f</a:t>
                </a:r>
                <a:endParaRPr lang="zh-TW" altLang="zh-TW" dirty="0"/>
              </a:p>
              <a:p>
                <a:pPr marL="0" lvl="0" indent="0">
                  <a:buNone/>
                </a:pPr>
                <a:r>
                  <a:rPr lang="zh-TW" altLang="en-US" dirty="0"/>
                  <a:t>　</a:t>
                </a:r>
                <a:r>
                  <a:rPr lang="zh-TW" altLang="en-US" dirty="0">
                    <a:sym typeface="Symbol" panose="05050102010706020507" pitchFamily="18" charset="2"/>
                  </a:rPr>
                  <a:t>　</a:t>
                </a:r>
                <a:r>
                  <a:rPr lang="en-US" altLang="zh-TW" dirty="0"/>
                  <a:t>Output size: 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zh-TW" altLang="zh-TW" dirty="0"/>
              </a:p>
              <a:p>
                <a:r>
                  <a:rPr lang="en-US" altLang="zh-TW" dirty="0"/>
                  <a:t> Example : We use a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3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3 filter </a:t>
                </a:r>
                <a:r>
                  <a:rPr lang="en-US" altLang="zh-TW" dirty="0"/>
                  <a:t>to perform a valid convolution on a</a:t>
                </a:r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7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7 input </a:t>
                </a:r>
                <a:r>
                  <a:rPr lang="en-US" altLang="zh-TW" dirty="0"/>
                  <a:t>image with a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stride of 2</a:t>
                </a:r>
                <a:r>
                  <a:rPr lang="en-US" altLang="zh-TW" dirty="0"/>
                  <a:t>. Then the output size will be:</a:t>
                </a:r>
                <a:endParaRPr lang="zh-TW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–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–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7 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∗0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–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7 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∗0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–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zh-TW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C4F29D-569C-409F-AC07-78FBF5C0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98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FE8AD-F804-4C66-B688-40B24CBF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b="1" dirty="0"/>
            </a:br>
            <a:r>
              <a:rPr lang="en-US" altLang="zh-TW" sz="4900" dirty="0"/>
              <a:t>Convolutions Over Volumes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7AAD7E-2C44-4263-8840-707481FE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Suppose that we have an RGB image of shape 6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6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en-US" altLang="zh-TW" dirty="0"/>
              <a:t> instead of a </a:t>
            </a:r>
            <a:br>
              <a:rPr lang="en-US" altLang="zh-TW" dirty="0"/>
            </a:br>
            <a:r>
              <a:rPr lang="en-US" altLang="zh-TW" dirty="0"/>
              <a:t>2-D image. Then we will use a 3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3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en-US" altLang="zh-TW" dirty="0"/>
              <a:t> filter instead of a 3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3 filter. </a:t>
            </a:r>
          </a:p>
          <a:p>
            <a:pPr mar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For example: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CDF8AC-0712-4590-A8E2-037BBACD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86125"/>
            <a:ext cx="8894199" cy="28205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0032E52-ACF2-4C62-AD8D-ABFEBC9E6A1A}"/>
              </a:ext>
            </a:extLst>
          </p:cNvPr>
          <p:cNvSpPr txBox="1"/>
          <p:nvPr/>
        </p:nvSpPr>
        <p:spPr>
          <a:xfrm>
            <a:off x="5334000" y="2807281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number of </a:t>
            </a:r>
            <a:r>
              <a:rPr lang="en-US" altLang="zh-TW" dirty="0">
                <a:solidFill>
                  <a:srgbClr val="FF0000"/>
                </a:solidFill>
              </a:rPr>
              <a:t>channels</a:t>
            </a:r>
            <a:r>
              <a:rPr lang="en-US" altLang="zh-TW" dirty="0"/>
              <a:t> in the input and a filter should be the same.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輸入和過濾的</a:t>
            </a:r>
            <a:r>
              <a:rPr lang="en-US" altLang="zh-TW" dirty="0"/>
              <a:t>channels</a:t>
            </a:r>
            <a:r>
              <a:rPr lang="zh-TW" altLang="en-US" dirty="0"/>
              <a:t>必須相同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D309D0-B180-41A3-ADD6-96D957A9EC87}"/>
              </a:ext>
            </a:extLst>
          </p:cNvPr>
          <p:cNvSpPr txBox="1"/>
          <p:nvPr/>
        </p:nvSpPr>
        <p:spPr>
          <a:xfrm>
            <a:off x="5334000" y="5638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element of the output is the sum of the element-wise product of 27 values from an input window and the filter.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71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3A979-DFC5-4656-9FE9-F22D0217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Convolutions Over Volumes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BFA45-6040-4C0C-80D9-30F7D2D1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9975"/>
          </a:xfrm>
        </p:spPr>
        <p:txBody>
          <a:bodyPr/>
          <a:lstStyle/>
          <a:p>
            <a:r>
              <a:rPr lang="en-US" altLang="zh-TW" dirty="0"/>
              <a:t>Multiple filters: </a:t>
            </a:r>
          </a:p>
          <a:p>
            <a:pPr mar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If we use two filters, the output dimensions will be 4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4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2.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1DDCFF8-1A30-42AD-BF24-838B39940D8F}"/>
              </a:ext>
            </a:extLst>
          </p:cNvPr>
          <p:cNvGrpSpPr/>
          <p:nvPr/>
        </p:nvGrpSpPr>
        <p:grpSpPr>
          <a:xfrm>
            <a:off x="2590800" y="3030537"/>
            <a:ext cx="6477000" cy="3535362"/>
            <a:chOff x="2743200" y="2993924"/>
            <a:chExt cx="6477000" cy="353536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2A0F551-DBD0-48F8-A929-67903606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0" y="2993924"/>
              <a:ext cx="6477000" cy="3535362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E169505D-CC67-44F2-A48A-48EB7BE8D60C}"/>
                </a:ext>
              </a:extLst>
            </p:cNvPr>
            <p:cNvSpPr/>
            <p:nvPr/>
          </p:nvSpPr>
          <p:spPr>
            <a:xfrm>
              <a:off x="4114800" y="5181600"/>
              <a:ext cx="228600" cy="3048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092B74E-F14A-414E-9556-BD387A43CF21}"/>
                </a:ext>
              </a:extLst>
            </p:cNvPr>
            <p:cNvSpPr txBox="1"/>
            <p:nvPr/>
          </p:nvSpPr>
          <p:spPr>
            <a:xfrm>
              <a:off x="3962400" y="5547045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channel</a:t>
              </a:r>
              <a:r>
                <a:rPr lang="zh-TW" altLang="en-US" dirty="0">
                  <a:solidFill>
                    <a:srgbClr val="FF0000"/>
                  </a:solidFill>
                </a:rPr>
                <a:t>通道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CC8B4DA2-4121-4D5A-8940-5CA577C27ED1}"/>
                </a:ext>
              </a:extLst>
            </p:cNvPr>
            <p:cNvSpPr/>
            <p:nvPr/>
          </p:nvSpPr>
          <p:spPr>
            <a:xfrm>
              <a:off x="6629400" y="4450338"/>
              <a:ext cx="228600" cy="3048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34FBC56-A4A3-429B-91DC-EA841191108A}"/>
                </a:ext>
              </a:extLst>
            </p:cNvPr>
            <p:cNvSpPr/>
            <p:nvPr/>
          </p:nvSpPr>
          <p:spPr>
            <a:xfrm>
              <a:off x="6609127" y="5870210"/>
              <a:ext cx="228600" cy="3048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3CD3FD4-6277-4440-840C-ED6ED0D76769}"/>
              </a:ext>
            </a:extLst>
          </p:cNvPr>
          <p:cNvCxnSpPr/>
          <p:nvPr/>
        </p:nvCxnSpPr>
        <p:spPr>
          <a:xfrm flipH="1">
            <a:off x="6705600" y="3124200"/>
            <a:ext cx="3810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9F85EF-4A77-4EE4-AB9E-D7F1FC70EF44}"/>
              </a:ext>
            </a:extLst>
          </p:cNvPr>
          <p:cNvSpPr txBox="1"/>
          <p:nvPr/>
        </p:nvSpPr>
        <p:spPr>
          <a:xfrm>
            <a:off x="6651072" y="274863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有兩個</a:t>
            </a:r>
            <a:r>
              <a:rPr lang="en-US" altLang="zh-TW" dirty="0">
                <a:solidFill>
                  <a:srgbClr val="FF0000"/>
                </a:solidFill>
              </a:rPr>
              <a:t>filters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8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19BE4-A1DC-45BC-B58C-62C12C4D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32515E-B6AC-44CC-BFBA-6727C3E0B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 convolutional neural network (</a:t>
            </a:r>
            <a:r>
              <a:rPr lang="en-US" altLang="zh-TW" sz="3200" dirty="0">
                <a:solidFill>
                  <a:srgbClr val="FF0000"/>
                </a:solidFill>
              </a:rPr>
              <a:t>CNN</a:t>
            </a:r>
            <a:r>
              <a:rPr lang="en-US" altLang="zh-TW" sz="3200" dirty="0"/>
              <a:t>) is a specialized type of </a:t>
            </a:r>
            <a:r>
              <a:rPr lang="en-US" altLang="zh-TW" sz="3200" b="1" dirty="0"/>
              <a:t>deep learning</a:t>
            </a:r>
            <a:r>
              <a:rPr lang="en-US" altLang="zh-TW" sz="3200" dirty="0"/>
              <a:t> models with one or more </a:t>
            </a:r>
            <a:r>
              <a:rPr lang="en-US" altLang="zh-TW" sz="3200" b="1" dirty="0">
                <a:solidFill>
                  <a:srgbClr val="FF0000"/>
                </a:solidFill>
              </a:rPr>
              <a:t>convolutional</a:t>
            </a:r>
            <a:r>
              <a:rPr lang="en-US" altLang="zh-TW" sz="3200" dirty="0">
                <a:solidFill>
                  <a:srgbClr val="FF0000"/>
                </a:solidFill>
              </a:rPr>
              <a:t> layers </a:t>
            </a:r>
            <a:r>
              <a:rPr lang="en-US" altLang="zh-TW" sz="3200" dirty="0"/>
              <a:t>(and </a:t>
            </a:r>
            <a:r>
              <a:rPr lang="en-US" altLang="zh-TW" sz="3200" dirty="0">
                <a:solidFill>
                  <a:srgbClr val="FF0000"/>
                </a:solidFill>
              </a:rPr>
              <a:t>some other layers</a:t>
            </a:r>
            <a:r>
              <a:rPr lang="en-US" altLang="zh-TW" sz="3200" dirty="0"/>
              <a:t>). </a:t>
            </a:r>
          </a:p>
          <a:p>
            <a:r>
              <a:rPr lang="en-US" altLang="zh-TW" sz="3200" dirty="0"/>
              <a:t>It is most commonly applied to </a:t>
            </a:r>
            <a:r>
              <a:rPr lang="en-US" altLang="zh-TW" sz="3200" b="1" dirty="0">
                <a:solidFill>
                  <a:srgbClr val="FF0000"/>
                </a:solidFill>
              </a:rPr>
              <a:t>computer vision </a:t>
            </a:r>
            <a:r>
              <a:rPr lang="en-US" altLang="zh-TW" sz="3200" dirty="0"/>
              <a:t>tasks to understand digital images, such as processing, analyzing, and feature extraction.(</a:t>
            </a:r>
            <a:r>
              <a:rPr lang="zh-TW" altLang="en-US" sz="3200" dirty="0"/>
              <a:t>最常應用在處理電腦影像的問題</a:t>
            </a:r>
            <a:r>
              <a:rPr lang="en-US" altLang="zh-TW" sz="3200" dirty="0"/>
              <a:t>)</a:t>
            </a:r>
          </a:p>
          <a:p>
            <a:r>
              <a:rPr lang="zh-TW" altLang="en-US" sz="3200" dirty="0"/>
              <a:t>應用：可以訓練電腦去看醫學的片子，節省醫生的時間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15576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932B7-E469-4328-8C45-9F306255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Convolutions Over Volumes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CED28C-6AF6-48E2-B895-C67DFB5F0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TW" altLang="en-US" dirty="0"/>
                  <a:t>　 </a:t>
                </a:r>
                <a:r>
                  <a:rPr lang="en-US" altLang="zh-TW" dirty="0"/>
                  <a:t>Input size: 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n</a:t>
                </a:r>
              </a:p>
              <a:p>
                <a:pPr marL="0" indent="0">
                  <a:buNone/>
                </a:pPr>
                <a:r>
                  <a:rPr lang="zh-TW" altLang="en-US" i="1" dirty="0"/>
                  <a:t>　　</a:t>
                </a:r>
                <a:r>
                  <a:rPr lang="en-US" altLang="zh-TW" dirty="0"/>
                  <a:t>Filter size: 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f</a:t>
                </a:r>
              </a:p>
              <a:p>
                <a:pPr marL="0" indent="0">
                  <a:buNone/>
                </a:pPr>
                <a:r>
                  <a:rPr lang="zh-TW" altLang="en-US" dirty="0"/>
                  <a:t>　　</a:t>
                </a:r>
                <a:r>
                  <a:rPr lang="en-US" altLang="zh-TW" dirty="0"/>
                  <a:t>Stride:  </a:t>
                </a:r>
                <a:r>
                  <a:rPr lang="en-US" altLang="zh-TW" i="1" dirty="0"/>
                  <a:t>s</a:t>
                </a:r>
                <a:r>
                  <a:rPr lang="en-US" altLang="zh-TW" dirty="0"/>
                  <a:t> </a:t>
                </a:r>
              </a:p>
              <a:p>
                <a:pPr marL="0" indent="0">
                  <a:buNone/>
                </a:pPr>
                <a:r>
                  <a:rPr lang="zh-TW" altLang="en-US" dirty="0"/>
                  <a:t>　　</a:t>
                </a:r>
                <a:r>
                  <a:rPr lang="en-US" altLang="zh-TW" dirty="0"/>
                  <a:t>Padding: </a:t>
                </a:r>
                <a:r>
                  <a:rPr lang="en-US" altLang="zh-TW" i="1" dirty="0"/>
                  <a:t>p</a:t>
                </a:r>
              </a:p>
              <a:p>
                <a:pPr marL="0" indent="0">
                  <a:buNone/>
                </a:pPr>
                <a:r>
                  <a:rPr lang="zh-TW" altLang="en-US" i="1" dirty="0"/>
                  <a:t>　　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: the number of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channels</a:t>
                </a:r>
                <a:r>
                  <a:rPr lang="en-US" altLang="zh-TW" dirty="0"/>
                  <a:t> in the input and filters</a:t>
                </a:r>
              </a:p>
              <a:p>
                <a:pPr marL="0" indent="0">
                  <a:buNone/>
                </a:pPr>
                <a:r>
                  <a:rPr lang="zh-TW" altLang="en-US" i="1" dirty="0"/>
                  <a:t>　　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’: the number of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filters 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有多少</a:t>
                </a:r>
                <a:r>
                  <a:rPr lang="en-US" altLang="zh-TW" dirty="0"/>
                  <a:t>filters)</a:t>
                </a:r>
                <a:endParaRPr lang="zh-TW" altLang="zh-TW" dirty="0"/>
              </a:p>
              <a:p>
                <a:pPr marL="0" indent="0">
                  <a:buNone/>
                </a:pPr>
                <a:r>
                  <a:rPr lang="en-US" altLang="zh-TW" dirty="0">
                    <a:sym typeface="Symbol" panose="05050102010706020507" pitchFamily="18" charset="2"/>
                  </a:rPr>
                  <a:t></a:t>
                </a:r>
                <a:r>
                  <a:rPr lang="zh-TW" altLang="en-US" dirty="0">
                    <a:sym typeface="Symbol" panose="05050102010706020507" pitchFamily="18" charset="2"/>
                  </a:rPr>
                  <a:t>　</a:t>
                </a:r>
                <a:r>
                  <a:rPr lang="en-US" altLang="zh-TW" dirty="0"/>
                  <a:t>(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) * (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) </a:t>
                </a:r>
                <a:r>
                  <a:rPr lang="en-US" altLang="zh-TW" dirty="0">
                    <a:sym typeface="Symbol" panose="05050102010706020507" pitchFamily="18" charset="2"/>
                  </a:rPr>
                  <a:t>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m:rPr>
                        <m:nor/>
                      </m:rPr>
                      <a:rPr lang="en-US" altLang="zh-TW" dirty="0"/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>
                    <a:solidFill>
                      <a:srgbClr val="FF0000"/>
                    </a:solidFill>
                  </a:rPr>
                  <a:t>n</a:t>
                </a:r>
                <a:r>
                  <a:rPr lang="en-US" altLang="zh-TW" baseline="-25000" dirty="0" err="1">
                    <a:solidFill>
                      <a:srgbClr val="FF0000"/>
                    </a:solidFill>
                  </a:rPr>
                  <a:t>c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’</a:t>
                </a:r>
                <a:endParaRPr lang="zh-TW" altLang="zh-TW" dirty="0">
                  <a:solidFill>
                    <a:srgbClr val="FF0000"/>
                  </a:solidFill>
                </a:endParaRPr>
              </a:p>
              <a:p>
                <a:r>
                  <a:rPr lang="en-US" altLang="zh-TW" dirty="0"/>
                  <a:t>For example: </a:t>
                </a:r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(6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6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3) * (3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3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3) with </a:t>
                </a:r>
                <a:r>
                  <a:rPr lang="en-US" altLang="zh-TW" i="1" dirty="0"/>
                  <a:t>p</a:t>
                </a:r>
                <a:r>
                  <a:rPr lang="en-US" altLang="zh-TW" dirty="0"/>
                  <a:t> = 0, </a:t>
                </a:r>
                <a:r>
                  <a:rPr lang="en-US" altLang="zh-TW" i="1" dirty="0"/>
                  <a:t>s</a:t>
                </a:r>
                <a:r>
                  <a:rPr lang="en-US" altLang="zh-TW" dirty="0"/>
                  <a:t> = 1, and 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’= 2 </a:t>
                </a:r>
                <a:r>
                  <a:rPr lang="en-US" altLang="zh-TW" dirty="0">
                    <a:sym typeface="Symbol" panose="05050102010706020507" pitchFamily="18" charset="2"/>
                  </a:rPr>
                  <a:t></a:t>
                </a:r>
                <a:r>
                  <a:rPr lang="en-US" altLang="zh-TW" dirty="0"/>
                  <a:t> 4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4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2 </a:t>
                </a:r>
                <a:endParaRPr lang="zh-TW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CED28C-6AF6-48E2-B895-C67DFB5F0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501" b="-40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9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993211E-D36E-4C38-AE96-E062A966DA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4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0F1B799-9616-402C-A2ED-58D42F32F9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One Layer of a Convolutional Network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4307619-A1F1-4001-9152-66A1C6D74031}"/>
              </a:ext>
            </a:extLst>
          </p:cNvPr>
          <p:cNvSpPr/>
          <p:nvPr/>
        </p:nvSpPr>
        <p:spPr>
          <a:xfrm>
            <a:off x="990600" y="1695144"/>
            <a:ext cx="5041392" cy="2843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7C839E1-0BDE-44E7-8116-8E952E12BC46}"/>
              </a:ext>
            </a:extLst>
          </p:cNvPr>
          <p:cNvSpPr txBox="1"/>
          <p:nvPr/>
        </p:nvSpPr>
        <p:spPr>
          <a:xfrm>
            <a:off x="6599301" y="2133600"/>
            <a:ext cx="418719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spc="-15" dirty="0">
                <a:latin typeface="Gill Sans MT"/>
                <a:cs typeface="Gill Sans MT"/>
              </a:rPr>
              <a:t>For </a:t>
            </a:r>
            <a:r>
              <a:rPr sz="2800" dirty="0">
                <a:latin typeface="Gill Sans MT"/>
                <a:cs typeface="Gill Sans MT"/>
              </a:rPr>
              <a:t>a </a:t>
            </a:r>
            <a:r>
              <a:rPr sz="2800" spc="-15" dirty="0">
                <a:latin typeface="Gill Sans MT"/>
                <a:cs typeface="Gill Sans MT"/>
              </a:rPr>
              <a:t>neuron </a:t>
            </a:r>
            <a:r>
              <a:rPr sz="2800" spc="-5" dirty="0">
                <a:latin typeface="Gill Sans MT"/>
                <a:cs typeface="Gill Sans MT"/>
              </a:rPr>
              <a:t>in </a:t>
            </a:r>
            <a:r>
              <a:rPr sz="2800" spc="-10" dirty="0">
                <a:latin typeface="Gill Sans MT"/>
                <a:cs typeface="Gill Sans MT"/>
              </a:rPr>
              <a:t>hidden </a:t>
            </a:r>
            <a:r>
              <a:rPr sz="2800" spc="-15" dirty="0">
                <a:latin typeface="Gill Sans MT"/>
                <a:cs typeface="Gill Sans MT"/>
              </a:rPr>
              <a:t>layer:</a:t>
            </a:r>
            <a:endParaRPr sz="2800" dirty="0">
              <a:latin typeface="Gill Sans MT"/>
              <a:cs typeface="Gill Sans MT"/>
            </a:endParaRPr>
          </a:p>
          <a:p>
            <a:pPr marL="298450" indent="-285750">
              <a:lnSpc>
                <a:spcPts val="285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spc="-140" dirty="0">
                <a:latin typeface="Gill Sans MT"/>
                <a:cs typeface="Gill Sans MT"/>
              </a:rPr>
              <a:t>Take </a:t>
            </a:r>
            <a:r>
              <a:rPr sz="2400" spc="-45" dirty="0">
                <a:latin typeface="Gill Sans MT"/>
                <a:cs typeface="Gill Sans MT"/>
              </a:rPr>
              <a:t>inputs </a:t>
            </a:r>
            <a:r>
              <a:rPr sz="2400" spc="-55" dirty="0">
                <a:latin typeface="Gill Sans MT"/>
                <a:cs typeface="Gill Sans MT"/>
              </a:rPr>
              <a:t>from</a:t>
            </a:r>
            <a:r>
              <a:rPr sz="2400" spc="16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patch</a:t>
            </a:r>
            <a:endParaRPr sz="2400" dirty="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spc="-30" dirty="0">
                <a:latin typeface="Gill Sans MT"/>
                <a:cs typeface="Gill Sans MT"/>
              </a:rPr>
              <a:t>Compute </a:t>
            </a:r>
            <a:r>
              <a:rPr sz="2400" spc="-35" dirty="0">
                <a:latin typeface="Gill Sans MT"/>
                <a:cs typeface="Gill Sans MT"/>
              </a:rPr>
              <a:t>weighted</a:t>
            </a:r>
            <a:r>
              <a:rPr sz="2400" spc="1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sum</a:t>
            </a:r>
            <a:r>
              <a:rPr lang="en-US" altLang="zh-TW" sz="2400" spc="-35" dirty="0">
                <a:latin typeface="Gill Sans MT"/>
                <a:cs typeface="Gill Sans MT"/>
              </a:rPr>
              <a:t> + bias</a:t>
            </a:r>
            <a:endParaRPr sz="2400" dirty="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spc="-25" dirty="0">
                <a:latin typeface="Gill Sans MT"/>
                <a:cs typeface="Gill Sans MT"/>
              </a:rPr>
              <a:t>Apply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lang="en-US" sz="2400" spc="-40" dirty="0">
                <a:latin typeface="Gill Sans MT"/>
                <a:cs typeface="Gill Sans MT"/>
              </a:rPr>
              <a:t>an activation function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F9EA3EB-3510-45DB-9314-EDA525D41812}"/>
              </a:ext>
            </a:extLst>
          </p:cNvPr>
          <p:cNvSpPr txBox="1">
            <a:spLocks/>
          </p:cNvSpPr>
          <p:nvPr/>
        </p:nvSpPr>
        <p:spPr>
          <a:xfrm>
            <a:off x="4802950" y="6480974"/>
            <a:ext cx="2305684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US" sz="1200" spc="-10" dirty="0"/>
              <a:t>6.S191 </a:t>
            </a:r>
            <a:r>
              <a:rPr lang="en-US" sz="1200" spc="-30" dirty="0"/>
              <a:t>Introduction </a:t>
            </a:r>
            <a:r>
              <a:rPr lang="en-US" sz="1200" spc="-25" dirty="0"/>
              <a:t>to </a:t>
            </a:r>
            <a:r>
              <a:rPr lang="en-US" sz="1200" spc="-5" dirty="0"/>
              <a:t>Deep</a:t>
            </a:r>
            <a:r>
              <a:rPr lang="en-US" sz="1200" spc="15" dirty="0"/>
              <a:t> </a:t>
            </a:r>
            <a:r>
              <a:rPr lang="en-US" sz="1200" spc="-20" dirty="0"/>
              <a:t>Learning</a:t>
            </a:r>
          </a:p>
          <a:p>
            <a:pPr algn="ctr">
              <a:spcBef>
                <a:spcPts val="75"/>
              </a:spcBef>
            </a:pPr>
            <a:r>
              <a:rPr lang="en-US" sz="1200" spc="-10" dirty="0"/>
              <a:t>introtodeeplearning</a:t>
            </a:r>
            <a:r>
              <a:rPr lang="en-US"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.com</a:t>
            </a:r>
            <a:endParaRPr lang="en-US" sz="1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FAAB3A-D19F-4048-82C8-5F301D14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39" y="4777021"/>
            <a:ext cx="11485321" cy="15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FBA02-A5ED-453E-911B-0C179379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Layer of a Convolutional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BF32FD-8DED-4023-B89E-01D1B6EED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45" y="18288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Once we get an output after taking a dot product between the filter and a small chunk of the image, we add a bias term to the output and finally apply an activation function.</a:t>
            </a:r>
          </a:p>
          <a:p>
            <a:r>
              <a:rPr lang="en-US" altLang="zh-TW" sz="3600" dirty="0"/>
              <a:t> Note that the </a:t>
            </a:r>
            <a:r>
              <a:rPr lang="en-US" altLang="zh-TW" sz="3600" dirty="0">
                <a:solidFill>
                  <a:srgbClr val="FF0000"/>
                </a:solidFill>
              </a:rPr>
              <a:t>number of parameters </a:t>
            </a:r>
            <a:r>
              <a:rPr lang="en-US" altLang="zh-TW" sz="3600" dirty="0"/>
              <a:t>in the convolutional layer is </a:t>
            </a:r>
            <a:r>
              <a:rPr lang="en-US" altLang="zh-TW" sz="3600" dirty="0">
                <a:solidFill>
                  <a:srgbClr val="FF0000"/>
                </a:solidFill>
              </a:rPr>
              <a:t>independent of the size of the image</a:t>
            </a:r>
            <a:r>
              <a:rPr lang="en-US" altLang="zh-TW" sz="3600" dirty="0"/>
              <a:t>. It essentially </a:t>
            </a:r>
            <a:r>
              <a:rPr lang="en-US" altLang="zh-TW" sz="3600" b="1" dirty="0">
                <a:solidFill>
                  <a:srgbClr val="FF0000"/>
                </a:solidFill>
                <a:highlight>
                  <a:srgbClr val="FFFF00"/>
                </a:highlight>
              </a:rPr>
              <a:t>depends on the filter size</a:t>
            </a:r>
            <a:r>
              <a:rPr lang="en-US" altLang="zh-TW" sz="3600" dirty="0"/>
              <a:t>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98063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5C34D-8F36-423F-901E-30BA34EA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Layer of a Convolutional Network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EEF1F6-F233-4528-AD95-62838723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71800"/>
            <a:ext cx="9791700" cy="20859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6F3B67F-CC0F-4B9A-97E5-18D2DFD8BB25}"/>
              </a:ext>
            </a:extLst>
          </p:cNvPr>
          <p:cNvSpPr txBox="1"/>
          <p:nvPr/>
        </p:nvSpPr>
        <p:spPr>
          <a:xfrm>
            <a:off x="5638800" y="26381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4x4  &lt;=  6 – 3 + 1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7188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0CBF8-6214-405B-9D9A-BA9C56B0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Layer of a Convolutional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6D0D25-E59A-48EF-8E6A-31F5BAEAE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Example</a:t>
                </a:r>
                <a:r>
                  <a:rPr lang="en-US" altLang="zh-TW" dirty="0"/>
                  <a:t>: </a:t>
                </a:r>
              </a:p>
              <a:p>
                <a:r>
                  <a:rPr lang="en-US" altLang="zh-TW" dirty="0"/>
                  <a:t>Given an RGB image of shape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32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32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3</a:t>
                </a:r>
                <a:r>
                  <a:rPr lang="en-US" altLang="zh-TW" dirty="0"/>
                  <a:t>, suppose we have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6 filters</a:t>
                </a:r>
                <a:r>
                  <a:rPr lang="en-US" altLang="zh-TW" dirty="0"/>
                  <a:t>, each of shape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5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5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3 </a:t>
                </a:r>
                <a:r>
                  <a:rPr lang="en-US" altLang="zh-TW" dirty="0"/>
                  <a:t>with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stride 1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pad 0</a:t>
                </a:r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  What will be the output volume size?</a:t>
                </a:r>
                <a:endParaRPr lang="zh-TW" altLang="zh-TW" dirty="0"/>
              </a:p>
              <a:p>
                <a:pPr marL="0" lv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Solution: </a:t>
                </a:r>
                <a:endParaRPr lang="zh-TW" altLang="zh-TW" dirty="0"/>
              </a:p>
              <a:p>
                <a:pPr marL="0" lvl="0" indent="0">
                  <a:buNone/>
                </a:pPr>
                <a:r>
                  <a:rPr lang="zh-TW" altLang="en-US" dirty="0"/>
                  <a:t>　</a:t>
                </a:r>
                <a:r>
                  <a:rPr lang="en-US" altLang="zh-TW" dirty="0"/>
                  <a:t> Output volume size:</a:t>
                </a:r>
                <a:endParaRPr lang="zh-TW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　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　</m:t>
                    </m:r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’ </a:t>
                </a:r>
              </a:p>
              <a:p>
                <a:pPr marL="0" indent="0">
                  <a:buNone/>
                </a:pPr>
                <a:r>
                  <a:rPr lang="zh-TW" altLang="en-US" dirty="0"/>
                  <a:t>　　</a:t>
                </a:r>
                <a:r>
                  <a:rPr lang="en-US" altLang="zh-TW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32 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32 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+ 2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6 = 28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28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6</a:t>
                </a:r>
                <a:endParaRPr lang="zh-TW" altLang="zh-TW" dirty="0"/>
              </a:p>
              <a:p>
                <a:pPr marL="0" lvl="0" indent="0">
                  <a:buNone/>
                </a:pPr>
                <a:endParaRPr lang="zh-TW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6D0D25-E59A-48EF-8E6A-31F5BAEAE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131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8DD2-22C9-41A0-B124-7B6A4FCB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Layer of a Convolutional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F6C3E-8A01-4C9F-8E05-F60CC3E11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Example: </a:t>
            </a:r>
          </a:p>
          <a:p>
            <a:r>
              <a:rPr lang="en-US" altLang="zh-TW" dirty="0"/>
              <a:t>Given an RGB image of shape 32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32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3, suppose we have 6 filters, each of shape 5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5 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 3 with stride 1 and pad 0.</a:t>
            </a:r>
          </a:p>
          <a:p>
            <a:pPr mar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What will </a:t>
            </a:r>
            <a:r>
              <a:rPr lang="en-US" altLang="zh-TW" dirty="0">
                <a:solidFill>
                  <a:srgbClr val="FF0000"/>
                </a:solidFill>
              </a:rPr>
              <a:t>be the number of parameters </a:t>
            </a:r>
            <a:r>
              <a:rPr lang="en-US" altLang="zh-TW" dirty="0"/>
              <a:t>in the layer?</a:t>
            </a:r>
          </a:p>
          <a:p>
            <a:pPr marL="0" lv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Solution: </a:t>
            </a:r>
            <a:endParaRPr lang="zh-TW" altLang="zh-TW" dirty="0"/>
          </a:p>
          <a:p>
            <a:pPr marL="0" lv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Number of parameters for each filter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一個</a:t>
            </a:r>
            <a:r>
              <a:rPr lang="en-US" altLang="zh-TW" dirty="0">
                <a:solidFill>
                  <a:srgbClr val="FF0000"/>
                </a:solidFill>
              </a:rPr>
              <a:t>filter)</a:t>
            </a:r>
            <a:r>
              <a:rPr lang="en-US" altLang="zh-TW" dirty="0"/>
              <a:t>= 5*5*3 = 75</a:t>
            </a:r>
            <a:endParaRPr lang="zh-TW" altLang="zh-TW" dirty="0"/>
          </a:p>
          <a:p>
            <a:pPr mar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There will be a bias term for each filter, so total parameters per filter </a:t>
            </a:r>
            <a:r>
              <a:rPr lang="zh-TW" altLang="en-US" dirty="0"/>
              <a:t>　</a:t>
            </a:r>
            <a:br>
              <a:rPr lang="en-US" altLang="zh-TW" dirty="0"/>
            </a:br>
            <a:r>
              <a:rPr lang="zh-TW" altLang="en-US" dirty="0"/>
              <a:t>　</a:t>
            </a:r>
            <a:r>
              <a:rPr lang="en-US" altLang="zh-TW" dirty="0"/>
              <a:t>= 76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一個</a:t>
            </a:r>
            <a:r>
              <a:rPr lang="en-US" altLang="zh-TW" dirty="0">
                <a:solidFill>
                  <a:srgbClr val="FF0000"/>
                </a:solidFill>
              </a:rPr>
              <a:t>filter</a:t>
            </a:r>
            <a:r>
              <a:rPr lang="zh-TW" altLang="en-US" dirty="0">
                <a:solidFill>
                  <a:srgbClr val="FF0000"/>
                </a:solidFill>
              </a:rPr>
              <a:t>會有一個</a:t>
            </a:r>
            <a:r>
              <a:rPr lang="en-US" altLang="zh-TW" dirty="0">
                <a:solidFill>
                  <a:srgbClr val="FF0000"/>
                </a:solidFill>
              </a:rPr>
              <a:t>bias</a:t>
            </a:r>
            <a:r>
              <a:rPr lang="zh-TW" altLang="en-US" dirty="0">
                <a:solidFill>
                  <a:srgbClr val="FF0000"/>
                </a:solidFill>
              </a:rPr>
              <a:t>，所以</a:t>
            </a:r>
            <a:r>
              <a:rPr lang="en-US" altLang="zh-TW" dirty="0">
                <a:solidFill>
                  <a:srgbClr val="FF0000"/>
                </a:solidFill>
              </a:rPr>
              <a:t>+1)</a:t>
            </a:r>
            <a:endParaRPr lang="zh-TW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　</a:t>
            </a:r>
            <a:r>
              <a:rPr lang="en-US" altLang="zh-TW" dirty="0"/>
              <a:t>As there are 6 filters, the total parameters for that layer = 76*6 = 456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共有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r>
              <a:rPr lang="zh-TW" altLang="en-US" dirty="0">
                <a:solidFill>
                  <a:srgbClr val="FF0000"/>
                </a:solidFill>
              </a:rPr>
              <a:t>個</a:t>
            </a:r>
            <a:r>
              <a:rPr lang="en-US" altLang="zh-TW" dirty="0">
                <a:solidFill>
                  <a:srgbClr val="FF0000"/>
                </a:solidFill>
              </a:rPr>
              <a:t>filters</a:t>
            </a:r>
            <a:r>
              <a:rPr lang="zh-TW" altLang="en-US" dirty="0">
                <a:solidFill>
                  <a:srgbClr val="FF0000"/>
                </a:solidFill>
              </a:rPr>
              <a:t>，所以會有</a:t>
            </a:r>
            <a:r>
              <a:rPr lang="en-US" altLang="zh-TW" dirty="0">
                <a:solidFill>
                  <a:srgbClr val="FF0000"/>
                </a:solidFill>
              </a:rPr>
              <a:t>76*6(</a:t>
            </a:r>
            <a:r>
              <a:rPr lang="zh-TW" altLang="en-US" dirty="0">
                <a:solidFill>
                  <a:srgbClr val="FF0000"/>
                </a:solidFill>
              </a:rPr>
              <a:t>個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4217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62926-E418-4B06-8692-D258F9FB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Convolutions?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34E11-F56E-4F4D-A149-9D84A6FB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Two main advantages(</a:t>
            </a:r>
            <a:r>
              <a:rPr lang="zh-TW" altLang="en-US" sz="3600" dirty="0"/>
              <a:t>優點</a:t>
            </a:r>
            <a:r>
              <a:rPr lang="en-US" altLang="zh-TW" sz="3600" dirty="0"/>
              <a:t>) of convolutions are:</a:t>
            </a:r>
            <a:endParaRPr lang="zh-TW" altLang="zh-TW" sz="3600" dirty="0"/>
          </a:p>
          <a:p>
            <a:pPr lvl="1">
              <a:buFont typeface="Symbol" panose="05050102010706020507" pitchFamily="18" charset="2"/>
              <a:buChar char="-"/>
            </a:pPr>
            <a:r>
              <a:rPr lang="zh-TW" altLang="en-US" sz="2800" dirty="0"/>
              <a:t>　</a:t>
            </a:r>
            <a:r>
              <a:rPr lang="en-US" altLang="zh-TW" sz="3200" dirty="0">
                <a:solidFill>
                  <a:srgbClr val="FF0000"/>
                </a:solidFill>
              </a:rPr>
              <a:t>Parameter sharing</a:t>
            </a:r>
            <a:r>
              <a:rPr lang="zh-TW" altLang="en-US" sz="3200" dirty="0">
                <a:solidFill>
                  <a:srgbClr val="FF0000"/>
                </a:solidFill>
              </a:rPr>
              <a:t> </a:t>
            </a:r>
            <a:endParaRPr lang="zh-TW" altLang="zh-TW" sz="3200" dirty="0">
              <a:solidFill>
                <a:srgbClr val="FF0000"/>
              </a:solidFill>
            </a:endParaRPr>
          </a:p>
          <a:p>
            <a:pPr lvl="2"/>
            <a:r>
              <a:rPr lang="en-US" altLang="zh-TW" sz="2800" dirty="0"/>
              <a:t>To learn the same feature in different parts of the image, a single feature detector (filter) is convolved over the entire input and hence the parameters are shared.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zh-TW" altLang="en-US" sz="2800" dirty="0"/>
              <a:t>　</a:t>
            </a:r>
            <a:r>
              <a:rPr lang="en-US" altLang="zh-TW" sz="3200" dirty="0">
                <a:solidFill>
                  <a:srgbClr val="FF0000"/>
                </a:solidFill>
              </a:rPr>
              <a:t>Sparsity of connections</a:t>
            </a:r>
            <a:endParaRPr lang="zh-TW" altLang="zh-TW" sz="3200" dirty="0">
              <a:solidFill>
                <a:srgbClr val="FF0000"/>
              </a:solidFill>
            </a:endParaRPr>
          </a:p>
          <a:p>
            <a:pPr lvl="2"/>
            <a:r>
              <a:rPr lang="en-US" altLang="zh-TW" sz="2800" dirty="0"/>
              <a:t>In each layer, each output value depends only on a small number of inputs.</a:t>
            </a:r>
            <a:endParaRPr lang="zh-TW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24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D343D-E67E-49DE-91CA-D019863D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Convolutions?</a:t>
            </a:r>
            <a:endParaRPr lang="zh-TW" alt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20B60A-E067-4D96-8D26-5D18A8F9FFCD}"/>
              </a:ext>
            </a:extLst>
          </p:cNvPr>
          <p:cNvSpPr/>
          <p:nvPr/>
        </p:nvSpPr>
        <p:spPr>
          <a:xfrm>
            <a:off x="3276600" y="2260092"/>
            <a:ext cx="4242816" cy="2337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7F08ABA-04A6-42C4-BB73-C0BA372AB946}"/>
              </a:ext>
            </a:extLst>
          </p:cNvPr>
          <p:cNvSpPr txBox="1"/>
          <p:nvPr/>
        </p:nvSpPr>
        <p:spPr>
          <a:xfrm>
            <a:off x="2819400" y="525780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Filter of size 4x4 : 16 different weights</a:t>
            </a:r>
          </a:p>
          <a:p>
            <a:r>
              <a:rPr lang="en-US" altLang="zh-TW" sz="2400" dirty="0"/>
              <a:t>Apply this same filter to 4x4 patches in input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389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7" name="文字方塊 37">
            <a:extLst>
              <a:ext uri="{FF2B5EF4-FFF2-40B4-BE49-F238E27FC236}">
                <a16:creationId xmlns:a16="http://schemas.microsoft.com/office/drawing/2014/main" id="{AB56D2C8-8056-4039-92DF-C05B859DB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1:</a:t>
            </a:r>
            <a:endParaRPr lang="zh-TW" altLang="en-US" sz="2400"/>
          </a:p>
        </p:txBody>
      </p:sp>
      <p:sp>
        <p:nvSpPr>
          <p:cNvPr id="16458" name="文字方塊 38">
            <a:extLst>
              <a:ext uri="{FF2B5EF4-FFF2-40B4-BE49-F238E27FC236}">
                <a16:creationId xmlns:a16="http://schemas.microsoft.com/office/drawing/2014/main" id="{A3BD4404-7C9B-46AF-AB0C-ACD8F0CFC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2:</a:t>
            </a:r>
            <a:endParaRPr lang="zh-TW" altLang="en-US" sz="2400"/>
          </a:p>
        </p:txBody>
      </p:sp>
      <p:sp>
        <p:nvSpPr>
          <p:cNvPr id="16459" name="文字方塊 39">
            <a:extLst>
              <a:ext uri="{FF2B5EF4-FFF2-40B4-BE49-F238E27FC236}">
                <a16:creationId xmlns:a16="http://schemas.microsoft.com/office/drawing/2014/main" id="{D43CEB0A-C38E-424E-B2FE-656E2F865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3:</a:t>
            </a:r>
            <a:endParaRPr lang="zh-TW" altLang="en-US" sz="2400"/>
          </a:p>
        </p:txBody>
      </p:sp>
      <p:sp>
        <p:nvSpPr>
          <p:cNvPr id="16460" name="文字方塊 40">
            <a:extLst>
              <a:ext uri="{FF2B5EF4-FFF2-40B4-BE49-F238E27FC236}">
                <a16:creationId xmlns:a16="http://schemas.microsoft.com/office/drawing/2014/main" id="{96F25D56-FA1E-47AD-AF7B-45DA128CC62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6461" name="文字方塊 41">
            <a:extLst>
              <a:ext uri="{FF2B5EF4-FFF2-40B4-BE49-F238E27FC236}">
                <a16:creationId xmlns:a16="http://schemas.microsoft.com/office/drawing/2014/main" id="{F823B3C0-57C6-4725-ABA5-9B1E28C47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7:</a:t>
            </a:r>
            <a:endParaRPr lang="zh-TW" altLang="en-US" sz="2400"/>
          </a:p>
        </p:txBody>
      </p:sp>
      <p:sp>
        <p:nvSpPr>
          <p:cNvPr id="16462" name="文字方塊 42">
            <a:extLst>
              <a:ext uri="{FF2B5EF4-FFF2-40B4-BE49-F238E27FC236}">
                <a16:creationId xmlns:a16="http://schemas.microsoft.com/office/drawing/2014/main" id="{9D5C3E61-E92B-4733-B869-CA4A71703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8:</a:t>
            </a:r>
            <a:endParaRPr lang="zh-TW" altLang="en-US" sz="2400"/>
          </a:p>
        </p:txBody>
      </p:sp>
      <p:sp>
        <p:nvSpPr>
          <p:cNvPr id="16463" name="文字方塊 43">
            <a:extLst>
              <a:ext uri="{FF2B5EF4-FFF2-40B4-BE49-F238E27FC236}">
                <a16:creationId xmlns:a16="http://schemas.microsoft.com/office/drawing/2014/main" id="{7D51F324-5E5A-47B9-BF38-0E3ACDEA6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16464" name="文字方塊 44">
            <a:extLst>
              <a:ext uri="{FF2B5EF4-FFF2-40B4-BE49-F238E27FC236}">
                <a16:creationId xmlns:a16="http://schemas.microsoft.com/office/drawing/2014/main" id="{BD34350F-1A18-4019-85D0-A27C8555CC7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47568" y="3995739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6465" name="文字方塊 45">
            <a:extLst>
              <a:ext uri="{FF2B5EF4-FFF2-40B4-BE49-F238E27FC236}">
                <a16:creationId xmlns:a16="http://schemas.microsoft.com/office/drawing/2014/main" id="{DAA510E0-CE65-43E0-ACB3-1B61DB131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1" y="4458643"/>
            <a:ext cx="5429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16466" name="文字方塊 46">
            <a:extLst>
              <a:ext uri="{FF2B5EF4-FFF2-40B4-BE49-F238E27FC236}">
                <a16:creationId xmlns:a16="http://schemas.microsoft.com/office/drawing/2014/main" id="{426EDA3C-1FF2-4F0D-900D-DE9EF2A2C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16467" name="文字方塊 47">
            <a:extLst>
              <a:ext uri="{FF2B5EF4-FFF2-40B4-BE49-F238E27FC236}">
                <a16:creationId xmlns:a16="http://schemas.microsoft.com/office/drawing/2014/main" id="{ACCB57EB-5DB7-4C07-ACEB-59D8F2DB4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15:</a:t>
            </a:r>
            <a:endParaRPr lang="zh-TW" altLang="en-US" sz="2400"/>
          </a:p>
        </p:txBody>
      </p:sp>
      <p:sp>
        <p:nvSpPr>
          <p:cNvPr id="16468" name="文字方塊 48">
            <a:extLst>
              <a:ext uri="{FF2B5EF4-FFF2-40B4-BE49-F238E27FC236}">
                <a16:creationId xmlns:a16="http://schemas.microsoft.com/office/drawing/2014/main" id="{0159E40F-0822-474F-8330-E48652DD8AD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6469" name="文字方塊 50">
            <a:extLst>
              <a:ext uri="{FF2B5EF4-FFF2-40B4-BE49-F238E27FC236}">
                <a16:creationId xmlns:a16="http://schemas.microsoft.com/office/drawing/2014/main" id="{27201132-7AEE-4518-B095-0E3AB0E1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4:</a:t>
            </a:r>
            <a:endParaRPr lang="zh-TW" altLang="en-US" sz="2400"/>
          </a:p>
        </p:txBody>
      </p:sp>
      <p:sp>
        <p:nvSpPr>
          <p:cNvPr id="16470" name="文字方塊 51">
            <a:extLst>
              <a:ext uri="{FF2B5EF4-FFF2-40B4-BE49-F238E27FC236}">
                <a16:creationId xmlns:a16="http://schemas.microsoft.com/office/drawing/2014/main" id="{84935BA4-7776-47DF-9A3F-55D7B4134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16471" name="文字方塊 52">
            <a:extLst>
              <a:ext uri="{FF2B5EF4-FFF2-40B4-BE49-F238E27FC236}">
                <a16:creationId xmlns:a16="http://schemas.microsoft.com/office/drawing/2014/main" id="{ED3D9106-682A-448C-B6C6-2BF0AFD5C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8A26B683-B05C-47E7-BCC9-56E98C0E5571}"/>
              </a:ext>
            </a:extLst>
          </p:cNvPr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9BB8F545-0182-400F-BEE2-B5B8997B7C7E}"/>
              </a:ext>
            </a:extLst>
          </p:cNvPr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E8589E3-495C-4EC1-BC42-1FDCB087AEF4}"/>
              </a:ext>
            </a:extLst>
          </p:cNvPr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20B367CD-9A1D-4694-A80F-40761C1C4C85}"/>
              </a:ext>
            </a:extLst>
          </p:cNvPr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83486393-8407-4A3D-BAE7-6D8922A71E07}"/>
              </a:ext>
            </a:extLst>
          </p:cNvPr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B4FED241-6B06-4AE4-9FC2-1E7CAF226185}"/>
              </a:ext>
            </a:extLst>
          </p:cNvPr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5F1027EB-FD52-41B4-A1DC-9B56162A6E77}"/>
              </a:ext>
            </a:extLst>
          </p:cNvPr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AEE64653-AF36-4C37-A867-E0F2F1D46771}"/>
              </a:ext>
            </a:extLst>
          </p:cNvPr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6DA3B441-2578-4C80-A2B1-F9B767EF322C}"/>
              </a:ext>
            </a:extLst>
          </p:cNvPr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5CB1F773-FBCA-476D-A329-ECE5B0740D19}"/>
              </a:ext>
            </a:extLst>
          </p:cNvPr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403FA3B1-D17B-4B4F-AC27-9DDFDB620729}"/>
              </a:ext>
            </a:extLst>
          </p:cNvPr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DDCE6A36-9B9A-4193-B1B7-41C07D03FB4F}"/>
              </a:ext>
            </a:extLst>
          </p:cNvPr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B7E497FC-9F00-427A-B56C-8ACA43CBD92C}"/>
              </a:ext>
            </a:extLst>
          </p:cNvPr>
          <p:cNvCxnSpPr>
            <a:stCxn id="23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9D39F64F-B77D-43D1-8F08-5098A4A03E21}"/>
              </a:ext>
            </a:extLst>
          </p:cNvPr>
          <p:cNvCxnSpPr>
            <a:stCxn id="24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498D2D1F-B3DA-4328-896C-5592C2BCB86E}"/>
              </a:ext>
            </a:extLst>
          </p:cNvPr>
          <p:cNvCxnSpPr>
            <a:stCxn id="25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C8F4F95C-93F2-4F95-B22B-C5BA3D66E82E}"/>
              </a:ext>
            </a:extLst>
          </p:cNvPr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A3226E88-F8A4-4918-B862-23942BFCF870}"/>
              </a:ext>
            </a:extLst>
          </p:cNvPr>
          <p:cNvCxnSpPr>
            <a:endCxn id="44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D1A515A3-EB3A-4793-944E-1E0A9565E51B}"/>
              </a:ext>
            </a:extLst>
          </p:cNvPr>
          <p:cNvCxnSpPr>
            <a:endCxn id="44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F1D6EBEA-EBAF-45C3-A500-2836CBB03819}"/>
              </a:ext>
            </a:extLst>
          </p:cNvPr>
          <p:cNvCxnSpPr>
            <a:stCxn id="31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93003339-A1CC-45E0-B670-EFB12A182F0C}"/>
              </a:ext>
            </a:extLst>
          </p:cNvPr>
          <p:cNvCxnSpPr>
            <a:endCxn id="44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4E21B12B-E89D-4D8C-8C26-5758FA947F46}"/>
              </a:ext>
            </a:extLst>
          </p:cNvPr>
          <p:cNvCxnSpPr>
            <a:endCxn id="44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87DD2886-5C0B-4C0C-A575-F20D4DC8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097349B5-1005-4843-8651-D65916F5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926" y="29733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66B61AC9-1919-47E3-898E-1C70CD549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5761039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Shared weights</a:t>
            </a:r>
            <a:endParaRPr lang="zh-TW" altLang="en-US">
              <a:solidFill>
                <a:srgbClr val="000000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E7A7290E-4979-478E-9C61-A2AD65D2CF0B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7681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54D0F6ED-782C-4D5B-97B1-6C8814004359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7681913" y="1192214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C62FDDC6-96EB-419F-9C8C-8D8B587DE6FB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7681913" y="1654176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540C5A6B-4529-41D9-A611-5D485FEF7151}"/>
              </a:ext>
            </a:extLst>
          </p:cNvPr>
          <p:cNvCxnSpPr>
            <a:endCxn id="45" idx="2"/>
          </p:cNvCxnSpPr>
          <p:nvPr/>
        </p:nvCxnSpPr>
        <p:spPr>
          <a:xfrm>
            <a:off x="7710489" y="2981326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CF0F1339-D2B2-474A-B76A-95D06E5C01A2}"/>
              </a:ext>
            </a:extLst>
          </p:cNvPr>
          <p:cNvCxnSpPr>
            <a:endCxn id="45" idx="2"/>
          </p:cNvCxnSpPr>
          <p:nvPr/>
        </p:nvCxnSpPr>
        <p:spPr>
          <a:xfrm flipV="1">
            <a:off x="7697789" y="3333751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4BE95CAD-C14D-4576-A81B-228D1307E0A7}"/>
              </a:ext>
            </a:extLst>
          </p:cNvPr>
          <p:cNvCxnSpPr>
            <a:endCxn id="45" idx="2"/>
          </p:cNvCxnSpPr>
          <p:nvPr/>
        </p:nvCxnSpPr>
        <p:spPr>
          <a:xfrm flipV="1">
            <a:off x="7697789" y="3333751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6FAD6A79-79F4-439A-BBB4-82B3BAE89385}"/>
              </a:ext>
            </a:extLst>
          </p:cNvPr>
          <p:cNvCxnSpPr>
            <a:stCxn id="32" idx="3"/>
          </p:cNvCxnSpPr>
          <p:nvPr/>
        </p:nvCxnSpPr>
        <p:spPr>
          <a:xfrm flipV="1">
            <a:off x="7681914" y="3360739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3DF57B90-50E0-49C7-8195-1A8529DEF8D5}"/>
              </a:ext>
            </a:extLst>
          </p:cNvPr>
          <p:cNvCxnSpPr>
            <a:stCxn id="33" idx="3"/>
          </p:cNvCxnSpPr>
          <p:nvPr/>
        </p:nvCxnSpPr>
        <p:spPr>
          <a:xfrm flipV="1">
            <a:off x="7681913" y="3327401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8ED7C078-9629-4C33-B7FD-417673769896}"/>
              </a:ext>
            </a:extLst>
          </p:cNvPr>
          <p:cNvCxnSpPr>
            <a:stCxn id="34" idx="3"/>
          </p:cNvCxnSpPr>
          <p:nvPr/>
        </p:nvCxnSpPr>
        <p:spPr>
          <a:xfrm flipV="1">
            <a:off x="7681914" y="3389314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FBE4ED-5304-489A-BCC0-D0E123F5B61E}"/>
              </a:ext>
            </a:extLst>
          </p:cNvPr>
          <p:cNvSpPr txBox="1"/>
          <p:nvPr/>
        </p:nvSpPr>
        <p:spPr>
          <a:xfrm>
            <a:off x="1196720" y="40101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+mj-lt"/>
              </a:rPr>
              <a:t>Parameter sharing</a:t>
            </a:r>
            <a:endParaRPr lang="zh-TW" altLang="en-US" sz="3600" dirty="0">
              <a:latin typeface="+mj-lt"/>
            </a:endParaRPr>
          </a:p>
        </p:txBody>
      </p:sp>
      <p:graphicFrame>
        <p:nvGraphicFramePr>
          <p:cNvPr id="88" name="內容版面配置區 3">
            <a:extLst>
              <a:ext uri="{FF2B5EF4-FFF2-40B4-BE49-F238E27FC236}">
                <a16:creationId xmlns:a16="http://schemas.microsoft.com/office/drawing/2014/main" id="{EE9CB594-BAA2-4AE8-959C-4053EBEA9D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288386"/>
              </p:ext>
            </p:extLst>
          </p:nvPr>
        </p:nvGraphicFramePr>
        <p:xfrm>
          <a:off x="1719108" y="302992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9" name="表格 5">
            <a:extLst>
              <a:ext uri="{FF2B5EF4-FFF2-40B4-BE49-F238E27FC236}">
                <a16:creationId xmlns:a16="http://schemas.microsoft.com/office/drawing/2014/main" id="{7B65C33E-775B-4819-9942-6F50DED87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806219"/>
              </p:ext>
            </p:extLst>
          </p:nvPr>
        </p:nvGraphicFramePr>
        <p:xfrm>
          <a:off x="1719108" y="1332887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0" name="文字方塊 6">
            <a:extLst>
              <a:ext uri="{FF2B5EF4-FFF2-40B4-BE49-F238E27FC236}">
                <a16:creationId xmlns:a16="http://schemas.microsoft.com/office/drawing/2014/main" id="{0E8064C2-7140-433E-9C1D-423905316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533" y="1786913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91" name="矩形 7">
            <a:extLst>
              <a:ext uri="{FF2B5EF4-FFF2-40B4-BE49-F238E27FC236}">
                <a16:creationId xmlns:a16="http://schemas.microsoft.com/office/drawing/2014/main" id="{F3479E72-D341-4027-9084-02E850C69D1D}"/>
              </a:ext>
            </a:extLst>
          </p:cNvPr>
          <p:cNvSpPr/>
          <p:nvPr/>
        </p:nvSpPr>
        <p:spPr>
          <a:xfrm>
            <a:off x="2230283" y="3015638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2" name="橢圓 116">
            <a:extLst>
              <a:ext uri="{FF2B5EF4-FFF2-40B4-BE49-F238E27FC236}">
                <a16:creationId xmlns:a16="http://schemas.microsoft.com/office/drawing/2014/main" id="{B644E9EC-24C6-4F0D-8883-B3234EC44031}"/>
              </a:ext>
            </a:extLst>
          </p:cNvPr>
          <p:cNvSpPr/>
          <p:nvPr/>
        </p:nvSpPr>
        <p:spPr>
          <a:xfrm>
            <a:off x="1765146" y="1340825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3" name="橢圓 117">
            <a:extLst>
              <a:ext uri="{FF2B5EF4-FFF2-40B4-BE49-F238E27FC236}">
                <a16:creationId xmlns:a16="http://schemas.microsoft.com/office/drawing/2014/main" id="{462D7A6D-7465-4DDC-B4E5-2E81C28DEF83}"/>
              </a:ext>
            </a:extLst>
          </p:cNvPr>
          <p:cNvSpPr/>
          <p:nvPr/>
        </p:nvSpPr>
        <p:spPr>
          <a:xfrm>
            <a:off x="2317596" y="1312250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4" name="橢圓 118">
            <a:extLst>
              <a:ext uri="{FF2B5EF4-FFF2-40B4-BE49-F238E27FC236}">
                <a16:creationId xmlns:a16="http://schemas.microsoft.com/office/drawing/2014/main" id="{D6E1D20E-674D-4028-809E-F7E88AFB952E}"/>
              </a:ext>
            </a:extLst>
          </p:cNvPr>
          <p:cNvSpPr/>
          <p:nvPr/>
        </p:nvSpPr>
        <p:spPr>
          <a:xfrm>
            <a:off x="2828771" y="1326538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5" name="橢圓 119">
            <a:extLst>
              <a:ext uri="{FF2B5EF4-FFF2-40B4-BE49-F238E27FC236}">
                <a16:creationId xmlns:a16="http://schemas.microsoft.com/office/drawing/2014/main" id="{C4D41A04-A439-4B55-939F-6CCEAA0BC099}"/>
              </a:ext>
            </a:extLst>
          </p:cNvPr>
          <p:cNvSpPr/>
          <p:nvPr/>
        </p:nvSpPr>
        <p:spPr>
          <a:xfrm>
            <a:off x="1765146" y="1799613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6" name="橢圓 120">
            <a:extLst>
              <a:ext uri="{FF2B5EF4-FFF2-40B4-BE49-F238E27FC236}">
                <a16:creationId xmlns:a16="http://schemas.microsoft.com/office/drawing/2014/main" id="{33E77F8C-5688-4E74-A92D-B27B6B36E284}"/>
              </a:ext>
            </a:extLst>
          </p:cNvPr>
          <p:cNvSpPr/>
          <p:nvPr/>
        </p:nvSpPr>
        <p:spPr>
          <a:xfrm>
            <a:off x="2317596" y="1771038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7" name="橢圓 121">
            <a:extLst>
              <a:ext uri="{FF2B5EF4-FFF2-40B4-BE49-F238E27FC236}">
                <a16:creationId xmlns:a16="http://schemas.microsoft.com/office/drawing/2014/main" id="{A27D90BF-4BC8-49BA-9ECE-EB0FB20C5B95}"/>
              </a:ext>
            </a:extLst>
          </p:cNvPr>
          <p:cNvSpPr/>
          <p:nvPr/>
        </p:nvSpPr>
        <p:spPr>
          <a:xfrm>
            <a:off x="2828771" y="1783738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8" name="橢圓 122">
            <a:extLst>
              <a:ext uri="{FF2B5EF4-FFF2-40B4-BE49-F238E27FC236}">
                <a16:creationId xmlns:a16="http://schemas.microsoft.com/office/drawing/2014/main" id="{77E39458-9699-47EF-8502-C6D7D8F4D300}"/>
              </a:ext>
            </a:extLst>
          </p:cNvPr>
          <p:cNvSpPr/>
          <p:nvPr/>
        </p:nvSpPr>
        <p:spPr>
          <a:xfrm>
            <a:off x="1777846" y="2255225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99" name="橢圓 123">
            <a:extLst>
              <a:ext uri="{FF2B5EF4-FFF2-40B4-BE49-F238E27FC236}">
                <a16:creationId xmlns:a16="http://schemas.microsoft.com/office/drawing/2014/main" id="{0314C1EC-1376-4F62-B890-DD26E5AD58C7}"/>
              </a:ext>
            </a:extLst>
          </p:cNvPr>
          <p:cNvSpPr/>
          <p:nvPr/>
        </p:nvSpPr>
        <p:spPr>
          <a:xfrm>
            <a:off x="2330296" y="2226650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0" name="橢圓 124">
            <a:extLst>
              <a:ext uri="{FF2B5EF4-FFF2-40B4-BE49-F238E27FC236}">
                <a16:creationId xmlns:a16="http://schemas.microsoft.com/office/drawing/2014/main" id="{34C0346F-405B-4B15-9BC8-952A9AAD0FD9}"/>
              </a:ext>
            </a:extLst>
          </p:cNvPr>
          <p:cNvSpPr/>
          <p:nvPr/>
        </p:nvSpPr>
        <p:spPr>
          <a:xfrm>
            <a:off x="2841471" y="2239350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1" name="文字方塊 87">
            <a:extLst>
              <a:ext uri="{FF2B5EF4-FFF2-40B4-BE49-F238E27FC236}">
                <a16:creationId xmlns:a16="http://schemas.microsoft.com/office/drawing/2014/main" id="{C19D758D-3221-4B8E-816D-2BCB9EF37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084" y="5820750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pic>
        <p:nvPicPr>
          <p:cNvPr id="102" name="圖片 86">
            <a:extLst>
              <a:ext uri="{FF2B5EF4-FFF2-40B4-BE49-F238E27FC236}">
                <a16:creationId xmlns:a16="http://schemas.microsoft.com/office/drawing/2014/main" id="{EA6A51AF-198D-4A32-A2DA-2E30E480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83" y="2396512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直線單箭頭接點 34">
            <a:extLst>
              <a:ext uri="{FF2B5EF4-FFF2-40B4-BE49-F238E27FC236}">
                <a16:creationId xmlns:a16="http://schemas.microsoft.com/office/drawing/2014/main" id="{61FBDADE-503F-4A93-9DE3-23DAE844055A}"/>
              </a:ext>
            </a:extLst>
          </p:cNvPr>
          <p:cNvCxnSpPr/>
          <p:nvPr/>
        </p:nvCxnSpPr>
        <p:spPr>
          <a:xfrm flipV="1">
            <a:off x="3647921" y="2737825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33">
            <a:extLst>
              <a:ext uri="{FF2B5EF4-FFF2-40B4-BE49-F238E27FC236}">
                <a16:creationId xmlns:a16="http://schemas.microsoft.com/office/drawing/2014/main" id="{C506623A-0FC1-4928-9532-A4C237FAD4C1}"/>
              </a:ext>
            </a:extLst>
          </p:cNvPr>
          <p:cNvCxnSpPr/>
          <p:nvPr/>
        </p:nvCxnSpPr>
        <p:spPr>
          <a:xfrm>
            <a:off x="3341533" y="2018687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37">
            <a:extLst>
              <a:ext uri="{FF2B5EF4-FFF2-40B4-BE49-F238E27FC236}">
                <a16:creationId xmlns:a16="http://schemas.microsoft.com/office/drawing/2014/main" id="{56502B44-46BC-4503-B20C-0EBD3E336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</a:t>
            </a:r>
            <a:endParaRPr lang="zh-TW" altLang="en-US" sz="2400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41C7C7FB-7ADD-451C-BF46-93DDBD33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511176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2</a:t>
            </a:r>
            <a:endParaRPr lang="zh-TW" altLang="en-US" sz="2400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D183FF70-D2BD-470B-B83D-7EC58A7A5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3</a:t>
            </a:r>
            <a:endParaRPr lang="zh-TW" altLang="en-US" sz="2400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72026875-BBCB-4741-9CD6-02D1744DF94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832601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2864B8C2-DA7F-450C-9CEE-F3486C23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2701926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8</a:t>
            </a:r>
            <a:endParaRPr lang="zh-TW" altLang="en-US" sz="2400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69AC3750-C0B8-4D2B-BE51-22B7D4924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9</a:t>
            </a:r>
            <a:endParaRPr lang="zh-TW" altLang="en-US" sz="2400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DF83C63A-BA4F-4314-BC2A-FECEA25519F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70713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7C22E2B6-1717-4BFA-B19C-226068841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297" y="4458643"/>
            <a:ext cx="604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13</a:t>
            </a:r>
            <a:endParaRPr lang="zh-TW" altLang="en-US" sz="2400" dirty="0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D5DC1627-9761-4363-BBB3-4C270AACB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1" y="4902201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14</a:t>
            </a:r>
            <a:endParaRPr lang="zh-TW" altLang="en-US" sz="2400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0EF85822-FE70-47C7-A7B2-8C9B041EE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15</a:t>
            </a:r>
            <a:endParaRPr lang="zh-TW" altLang="en-US" sz="2400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288881E2-1E08-486D-A05C-D886BA9379A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9132" y="6217445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D0715BBC-B5EE-40D5-BF11-6BB9AD181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Only connect to 9 inputs, not fully connected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4FDA2E58-A3FB-4BDB-868A-65F7F6963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F6A82BB0-C9DA-4521-A89F-F2C70E675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6" y="3562351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10</a:t>
            </a:r>
            <a:endParaRPr lang="zh-TW" altLang="en-US" sz="2400" dirty="0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75764A95-EDFF-4CDE-A8ED-E24952497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16</a:t>
            </a:r>
            <a:endParaRPr lang="zh-TW" altLang="en-US" sz="2400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2017CD1B-C2A5-4D96-9F30-8422AAD22E46}"/>
              </a:ext>
            </a:extLst>
          </p:cNvPr>
          <p:cNvSpPr/>
          <p:nvPr/>
        </p:nvSpPr>
        <p:spPr>
          <a:xfrm>
            <a:off x="7412039" y="1460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FFD6B47A-E48F-499E-83D6-FA7CC8A89263}"/>
              </a:ext>
            </a:extLst>
          </p:cNvPr>
          <p:cNvSpPr/>
          <p:nvPr/>
        </p:nvSpPr>
        <p:spPr>
          <a:xfrm>
            <a:off x="7412039" y="61436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7C61D6A7-44F3-42D5-9FF3-05560E8BE5DF}"/>
              </a:ext>
            </a:extLst>
          </p:cNvPr>
          <p:cNvSpPr/>
          <p:nvPr/>
        </p:nvSpPr>
        <p:spPr>
          <a:xfrm>
            <a:off x="7412039" y="10572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A8EC0743-B0C6-41F6-BF6C-CEB47B3B7D44}"/>
              </a:ext>
            </a:extLst>
          </p:cNvPr>
          <p:cNvSpPr/>
          <p:nvPr/>
        </p:nvSpPr>
        <p:spPr>
          <a:xfrm>
            <a:off x="7412039" y="1517651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25724223-0C18-44D5-A1F7-2761805F827B}"/>
              </a:ext>
            </a:extLst>
          </p:cNvPr>
          <p:cNvSpPr/>
          <p:nvPr/>
        </p:nvSpPr>
        <p:spPr>
          <a:xfrm>
            <a:off x="7412039" y="23558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AAD3095E-87B4-4590-A041-DDB4DD28804C}"/>
              </a:ext>
            </a:extLst>
          </p:cNvPr>
          <p:cNvSpPr/>
          <p:nvPr/>
        </p:nvSpPr>
        <p:spPr>
          <a:xfrm>
            <a:off x="7412039" y="282575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05210D6C-FC24-4A30-B8F7-2AC76A8D1BC8}"/>
              </a:ext>
            </a:extLst>
          </p:cNvPr>
          <p:cNvSpPr/>
          <p:nvPr/>
        </p:nvSpPr>
        <p:spPr>
          <a:xfrm>
            <a:off x="7412039" y="326707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B7F3E1CA-4D3A-46CB-B4CF-08C68D83A1D3}"/>
              </a:ext>
            </a:extLst>
          </p:cNvPr>
          <p:cNvSpPr/>
          <p:nvPr/>
        </p:nvSpPr>
        <p:spPr>
          <a:xfrm>
            <a:off x="7412039" y="37290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EDB4FB75-E01C-449B-99E0-ACA2E42754D7}"/>
              </a:ext>
            </a:extLst>
          </p:cNvPr>
          <p:cNvSpPr/>
          <p:nvPr/>
        </p:nvSpPr>
        <p:spPr>
          <a:xfrm>
            <a:off x="7412039" y="4519614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63F6A9ED-4D1E-4754-B37E-091C2860E641}"/>
              </a:ext>
            </a:extLst>
          </p:cNvPr>
          <p:cNvSpPr/>
          <p:nvPr/>
        </p:nvSpPr>
        <p:spPr>
          <a:xfrm>
            <a:off x="7412039" y="4987926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A2E3B044-A4D2-41A0-A98E-6D3A74C3DD73}"/>
              </a:ext>
            </a:extLst>
          </p:cNvPr>
          <p:cNvSpPr/>
          <p:nvPr/>
        </p:nvSpPr>
        <p:spPr>
          <a:xfrm>
            <a:off x="7412039" y="5430839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2499033B-2FF1-471F-8661-8DFA6E0423DA}"/>
              </a:ext>
            </a:extLst>
          </p:cNvPr>
          <p:cNvSpPr/>
          <p:nvPr/>
        </p:nvSpPr>
        <p:spPr>
          <a:xfrm>
            <a:off x="7412039" y="5892801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BEBDD0A2-5CD7-4909-84DB-0A9C92143260}"/>
              </a:ext>
            </a:extLst>
          </p:cNvPr>
          <p:cNvCxnSpPr>
            <a:stCxn id="28" idx="3"/>
          </p:cNvCxnSpPr>
          <p:nvPr/>
        </p:nvCxnSpPr>
        <p:spPr>
          <a:xfrm>
            <a:off x="7681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C3696F2D-E43A-41AD-8EF2-7EC342934898}"/>
              </a:ext>
            </a:extLst>
          </p:cNvPr>
          <p:cNvCxnSpPr>
            <a:stCxn id="29" idx="3"/>
          </p:cNvCxnSpPr>
          <p:nvPr/>
        </p:nvCxnSpPr>
        <p:spPr>
          <a:xfrm>
            <a:off x="7681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E7F42237-4B3A-4EF6-B0C0-A44A367AB8AA}"/>
              </a:ext>
            </a:extLst>
          </p:cNvPr>
          <p:cNvCxnSpPr>
            <a:stCxn id="30" idx="3"/>
          </p:cNvCxnSpPr>
          <p:nvPr/>
        </p:nvCxnSpPr>
        <p:spPr>
          <a:xfrm>
            <a:off x="7681913" y="1192214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FEF36B49-FA4A-4202-9799-20EDA5A9A2DE}"/>
              </a:ext>
            </a:extLst>
          </p:cNvPr>
          <p:cNvCxnSpPr/>
          <p:nvPr/>
        </p:nvCxnSpPr>
        <p:spPr>
          <a:xfrm flipV="1">
            <a:off x="7700963" y="1597026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7CD7AE83-B346-4361-B5E4-977C2B877BA4}"/>
              </a:ext>
            </a:extLst>
          </p:cNvPr>
          <p:cNvCxnSpPr>
            <a:endCxn id="49" idx="2"/>
          </p:cNvCxnSpPr>
          <p:nvPr/>
        </p:nvCxnSpPr>
        <p:spPr>
          <a:xfrm flipV="1">
            <a:off x="7700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96F61D92-E401-466D-9CBD-C34F8411379C}"/>
              </a:ext>
            </a:extLst>
          </p:cNvPr>
          <p:cNvCxnSpPr>
            <a:endCxn id="49" idx="2"/>
          </p:cNvCxnSpPr>
          <p:nvPr/>
        </p:nvCxnSpPr>
        <p:spPr>
          <a:xfrm flipV="1">
            <a:off x="7700963" y="1536701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BA66FD18-767B-46F1-B212-85763B9341BF}"/>
              </a:ext>
            </a:extLst>
          </p:cNvPr>
          <p:cNvCxnSpPr>
            <a:stCxn id="36" idx="3"/>
          </p:cNvCxnSpPr>
          <p:nvPr/>
        </p:nvCxnSpPr>
        <p:spPr>
          <a:xfrm flipV="1">
            <a:off x="7681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C8797D14-1AD6-421D-B78D-0B5B984B3E51}"/>
              </a:ext>
            </a:extLst>
          </p:cNvPr>
          <p:cNvCxnSpPr>
            <a:endCxn id="49" idx="2"/>
          </p:cNvCxnSpPr>
          <p:nvPr/>
        </p:nvCxnSpPr>
        <p:spPr>
          <a:xfrm flipV="1">
            <a:off x="7681913" y="1536701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4E2877D5-A6C7-4EBA-964A-104EAA08311E}"/>
              </a:ext>
            </a:extLst>
          </p:cNvPr>
          <p:cNvCxnSpPr>
            <a:endCxn id="49" idx="2"/>
          </p:cNvCxnSpPr>
          <p:nvPr/>
        </p:nvCxnSpPr>
        <p:spPr>
          <a:xfrm flipV="1">
            <a:off x="7681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9F999C89-D475-45C6-8A31-B7D305EB3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4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3390EF-D770-49CD-B7FA-D02E0B2C80D4}"/>
              </a:ext>
            </a:extLst>
          </p:cNvPr>
          <p:cNvSpPr txBox="1"/>
          <p:nvPr/>
        </p:nvSpPr>
        <p:spPr>
          <a:xfrm>
            <a:off x="762000" y="366035"/>
            <a:ext cx="503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3600" dirty="0">
                <a:latin typeface="+mj-lt"/>
              </a:rPr>
              <a:t>Sparsity of Connections</a:t>
            </a:r>
            <a:endParaRPr lang="zh-TW" altLang="en-US" sz="3600" dirty="0">
              <a:latin typeface="+mj-lt"/>
            </a:endParaRPr>
          </a:p>
        </p:txBody>
      </p:sp>
      <p:graphicFrame>
        <p:nvGraphicFramePr>
          <p:cNvPr id="60" name="內容版面配置區 3">
            <a:extLst>
              <a:ext uri="{FF2B5EF4-FFF2-40B4-BE49-F238E27FC236}">
                <a16:creationId xmlns:a16="http://schemas.microsoft.com/office/drawing/2014/main" id="{C951FA6D-2641-4F32-8174-9A0834DD3C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250089"/>
              </p:ext>
            </p:extLst>
          </p:nvPr>
        </p:nvGraphicFramePr>
        <p:xfrm>
          <a:off x="1541818" y="2800352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" name="文字方塊 4">
            <a:extLst>
              <a:ext uri="{FF2B5EF4-FFF2-40B4-BE49-F238E27FC236}">
                <a16:creationId xmlns:a16="http://schemas.microsoft.com/office/drawing/2014/main" id="{97DCAEC2-2F0F-43B2-8418-EF645AAF8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794" y="5591177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6 x 6 image</a:t>
            </a:r>
            <a:endParaRPr lang="zh-TW" altLang="en-US" sz="2400"/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4D60AE24-F7F6-4C42-B96E-07F754723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4258"/>
              </p:ext>
            </p:extLst>
          </p:nvPr>
        </p:nvGraphicFramePr>
        <p:xfrm>
          <a:off x="1541818" y="1103314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文字方塊 62">
            <a:extLst>
              <a:ext uri="{FF2B5EF4-FFF2-40B4-BE49-F238E27FC236}">
                <a16:creationId xmlns:a16="http://schemas.microsoft.com/office/drawing/2014/main" id="{19B86E42-DC41-4B93-8ED9-7709640AD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031" y="1187452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Filter 1</a:t>
            </a:r>
            <a:endParaRPr lang="zh-TW" altLang="en-US" sz="240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C50394B-5AB0-4A05-AD5A-EA0E70078F7C}"/>
              </a:ext>
            </a:extLst>
          </p:cNvPr>
          <p:cNvSpPr/>
          <p:nvPr/>
        </p:nvSpPr>
        <p:spPr>
          <a:xfrm>
            <a:off x="1541818" y="2800352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pic>
        <p:nvPicPr>
          <p:cNvPr id="65" name="圖片 31">
            <a:extLst>
              <a:ext uri="{FF2B5EF4-FFF2-40B4-BE49-F238E27FC236}">
                <a16:creationId xmlns:a16="http://schemas.microsoft.com/office/drawing/2014/main" id="{9CA6D531-41F4-42C5-ACB1-5E8B86D71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44" y="2147890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直線單箭頭接點 33">
            <a:extLst>
              <a:ext uri="{FF2B5EF4-FFF2-40B4-BE49-F238E27FC236}">
                <a16:creationId xmlns:a16="http://schemas.microsoft.com/office/drawing/2014/main" id="{25B21874-98E1-44FF-8670-7DBC978BB134}"/>
              </a:ext>
            </a:extLst>
          </p:cNvPr>
          <p:cNvCxnSpPr/>
          <p:nvPr/>
        </p:nvCxnSpPr>
        <p:spPr>
          <a:xfrm>
            <a:off x="3164244" y="1789115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AB2DB405-7D97-45D5-9F9C-3E4B44E2AE02}"/>
              </a:ext>
            </a:extLst>
          </p:cNvPr>
          <p:cNvCxnSpPr/>
          <p:nvPr/>
        </p:nvCxnSpPr>
        <p:spPr>
          <a:xfrm flipV="1">
            <a:off x="2981682" y="2522539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116">
            <a:extLst>
              <a:ext uri="{FF2B5EF4-FFF2-40B4-BE49-F238E27FC236}">
                <a16:creationId xmlns:a16="http://schemas.microsoft.com/office/drawing/2014/main" id="{541C5866-355F-4F3E-9B5A-326786612F64}"/>
              </a:ext>
            </a:extLst>
          </p:cNvPr>
          <p:cNvSpPr/>
          <p:nvPr/>
        </p:nvSpPr>
        <p:spPr>
          <a:xfrm>
            <a:off x="1587856" y="1111252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69" name="橢圓 117">
            <a:extLst>
              <a:ext uri="{FF2B5EF4-FFF2-40B4-BE49-F238E27FC236}">
                <a16:creationId xmlns:a16="http://schemas.microsoft.com/office/drawing/2014/main" id="{364D0580-6A45-48DD-8856-3445C7397D80}"/>
              </a:ext>
            </a:extLst>
          </p:cNvPr>
          <p:cNvSpPr/>
          <p:nvPr/>
        </p:nvSpPr>
        <p:spPr>
          <a:xfrm>
            <a:off x="2140306" y="1082677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0" name="橢圓 118">
            <a:extLst>
              <a:ext uri="{FF2B5EF4-FFF2-40B4-BE49-F238E27FC236}">
                <a16:creationId xmlns:a16="http://schemas.microsoft.com/office/drawing/2014/main" id="{6D59DE73-032A-443E-B5F6-A3C4AC3682F7}"/>
              </a:ext>
            </a:extLst>
          </p:cNvPr>
          <p:cNvSpPr/>
          <p:nvPr/>
        </p:nvSpPr>
        <p:spPr>
          <a:xfrm>
            <a:off x="2651481" y="1096965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1" name="橢圓 119">
            <a:extLst>
              <a:ext uri="{FF2B5EF4-FFF2-40B4-BE49-F238E27FC236}">
                <a16:creationId xmlns:a16="http://schemas.microsoft.com/office/drawing/2014/main" id="{005D0BDF-45B2-4B23-934E-6B1E96E2055A}"/>
              </a:ext>
            </a:extLst>
          </p:cNvPr>
          <p:cNvSpPr/>
          <p:nvPr/>
        </p:nvSpPr>
        <p:spPr>
          <a:xfrm>
            <a:off x="1587856" y="1570040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2" name="橢圓 120">
            <a:extLst>
              <a:ext uri="{FF2B5EF4-FFF2-40B4-BE49-F238E27FC236}">
                <a16:creationId xmlns:a16="http://schemas.microsoft.com/office/drawing/2014/main" id="{8A9C6375-6239-4053-8EBE-7353F7FB7F7F}"/>
              </a:ext>
            </a:extLst>
          </p:cNvPr>
          <p:cNvSpPr/>
          <p:nvPr/>
        </p:nvSpPr>
        <p:spPr>
          <a:xfrm>
            <a:off x="2140306" y="1541465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3" name="橢圓 121">
            <a:extLst>
              <a:ext uri="{FF2B5EF4-FFF2-40B4-BE49-F238E27FC236}">
                <a16:creationId xmlns:a16="http://schemas.microsoft.com/office/drawing/2014/main" id="{43AB153E-05BC-42E4-BB8D-1D86A51A3A62}"/>
              </a:ext>
            </a:extLst>
          </p:cNvPr>
          <p:cNvSpPr/>
          <p:nvPr/>
        </p:nvSpPr>
        <p:spPr>
          <a:xfrm>
            <a:off x="2651481" y="1554165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4" name="橢圓 122">
            <a:extLst>
              <a:ext uri="{FF2B5EF4-FFF2-40B4-BE49-F238E27FC236}">
                <a16:creationId xmlns:a16="http://schemas.microsoft.com/office/drawing/2014/main" id="{628A7E6D-6692-41E0-9031-B6004B378568}"/>
              </a:ext>
            </a:extLst>
          </p:cNvPr>
          <p:cNvSpPr/>
          <p:nvPr/>
        </p:nvSpPr>
        <p:spPr>
          <a:xfrm>
            <a:off x="1600556" y="2025652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5" name="橢圓 123">
            <a:extLst>
              <a:ext uri="{FF2B5EF4-FFF2-40B4-BE49-F238E27FC236}">
                <a16:creationId xmlns:a16="http://schemas.microsoft.com/office/drawing/2014/main" id="{A67F92A0-7190-456A-AA65-B37B119B7FCB}"/>
              </a:ext>
            </a:extLst>
          </p:cNvPr>
          <p:cNvSpPr/>
          <p:nvPr/>
        </p:nvSpPr>
        <p:spPr>
          <a:xfrm>
            <a:off x="2153006" y="1997077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6" name="橢圓 124">
            <a:extLst>
              <a:ext uri="{FF2B5EF4-FFF2-40B4-BE49-F238E27FC236}">
                <a16:creationId xmlns:a16="http://schemas.microsoft.com/office/drawing/2014/main" id="{ABE78051-FA3C-4371-BF43-780D7E94E136}"/>
              </a:ext>
            </a:extLst>
          </p:cNvPr>
          <p:cNvSpPr/>
          <p:nvPr/>
        </p:nvSpPr>
        <p:spPr>
          <a:xfrm>
            <a:off x="2664181" y="2009777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77" name="文字方塊 66">
            <a:extLst>
              <a:ext uri="{FF2B5EF4-FFF2-40B4-BE49-F238E27FC236}">
                <a16:creationId xmlns:a16="http://schemas.microsoft.com/office/drawing/2014/main" id="{63F84C2A-4CCB-4F95-8B99-ABBA92D3FCAE}"/>
              </a:ext>
            </a:extLst>
          </p:cNvPr>
          <p:cNvSpPr txBox="1"/>
          <p:nvPr/>
        </p:nvSpPr>
        <p:spPr>
          <a:xfrm>
            <a:off x="1522768" y="6209475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63" grpId="0"/>
      <p:bldP spid="64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671" y="273811"/>
            <a:ext cx="44951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/>
              <a:t>Images </a:t>
            </a:r>
            <a:r>
              <a:rPr sz="4200" spc="-30" dirty="0"/>
              <a:t>are</a:t>
            </a:r>
            <a:r>
              <a:rPr sz="4200" spc="-75" dirty="0"/>
              <a:t> </a:t>
            </a:r>
            <a:r>
              <a:rPr sz="4200" spc="-5" dirty="0"/>
              <a:t>Numbers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928" y="1694688"/>
            <a:ext cx="2770631" cy="368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8756" y="1346708"/>
            <a:ext cx="227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Gill Sans MT"/>
                <a:cs typeface="Gill Sans MT"/>
              </a:rPr>
              <a:t>What the </a:t>
            </a:r>
            <a:r>
              <a:rPr sz="1800" spc="-35" dirty="0">
                <a:latin typeface="Gill Sans MT"/>
                <a:cs typeface="Gill Sans MT"/>
              </a:rPr>
              <a:t>computer</a:t>
            </a:r>
            <a:r>
              <a:rPr sz="1800" spc="1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sees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8133" y="5490972"/>
            <a:ext cx="4509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marR="5080" indent="-4495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Gill Sans MT"/>
                <a:cs typeface="Gill Sans MT"/>
              </a:rPr>
              <a:t>An </a:t>
            </a:r>
            <a:r>
              <a:rPr sz="2000" spc="-20" dirty="0">
                <a:latin typeface="Gill Sans MT"/>
                <a:cs typeface="Gill Sans MT"/>
              </a:rPr>
              <a:t>image </a:t>
            </a:r>
            <a:r>
              <a:rPr sz="2000" spc="-65" dirty="0">
                <a:latin typeface="Gill Sans MT"/>
                <a:cs typeface="Gill Sans MT"/>
              </a:rPr>
              <a:t>is </a:t>
            </a:r>
            <a:r>
              <a:rPr sz="2000" spc="-60" dirty="0">
                <a:latin typeface="Gill Sans MT"/>
                <a:cs typeface="Gill Sans MT"/>
              </a:rPr>
              <a:t>just </a:t>
            </a:r>
            <a:r>
              <a:rPr sz="2000" dirty="0">
                <a:latin typeface="Gill Sans MT"/>
                <a:cs typeface="Gill Sans MT"/>
              </a:rPr>
              <a:t>a </a:t>
            </a:r>
            <a:r>
              <a:rPr sz="2000" spc="-45" dirty="0">
                <a:latin typeface="Gill Sans MT"/>
                <a:cs typeface="Gill Sans MT"/>
              </a:rPr>
              <a:t>matrix </a:t>
            </a:r>
            <a:r>
              <a:rPr sz="2000" spc="-20" dirty="0">
                <a:latin typeface="Gill Sans MT"/>
                <a:cs typeface="Gill Sans MT"/>
              </a:rPr>
              <a:t>of </a:t>
            </a:r>
            <a:r>
              <a:rPr sz="2000" spc="-25" dirty="0">
                <a:latin typeface="Gill Sans MT"/>
                <a:cs typeface="Gill Sans MT"/>
              </a:rPr>
              <a:t>numbers </a:t>
            </a:r>
            <a:r>
              <a:rPr sz="2000" spc="-55" dirty="0">
                <a:latin typeface="Gill Sans MT"/>
                <a:cs typeface="Gill Sans MT"/>
              </a:rPr>
              <a:t>[0,255]!  i.e., </a:t>
            </a:r>
            <a:r>
              <a:rPr sz="2000" spc="-10" dirty="0">
                <a:latin typeface="Gill Sans MT"/>
                <a:cs typeface="Gill Sans MT"/>
              </a:rPr>
              <a:t>1080x1080x3 </a:t>
            </a:r>
            <a:r>
              <a:rPr sz="2000" spc="-65" dirty="0">
                <a:latin typeface="Gill Sans MT"/>
                <a:cs typeface="Gill Sans MT"/>
              </a:rPr>
              <a:t>for </a:t>
            </a:r>
            <a:r>
              <a:rPr sz="2000" spc="-15" dirty="0">
                <a:latin typeface="Gill Sans MT"/>
                <a:cs typeface="Gill Sans MT"/>
              </a:rPr>
              <a:t>an </a:t>
            </a:r>
            <a:r>
              <a:rPr sz="2000" spc="-60" dirty="0">
                <a:latin typeface="Gill Sans MT"/>
                <a:cs typeface="Gill Sans MT"/>
              </a:rPr>
              <a:t>RGB</a:t>
            </a:r>
            <a:r>
              <a:rPr sz="2000" spc="-8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image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347119-D3A3-4824-8000-1B2799EFD62F}"/>
              </a:ext>
            </a:extLst>
          </p:cNvPr>
          <p:cNvSpPr txBox="1"/>
          <p:nvPr/>
        </p:nvSpPr>
        <p:spPr>
          <a:xfrm>
            <a:off x="242877" y="339126"/>
            <a:ext cx="354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最有名的：辨識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images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應用：處理手寫辨識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支票、簽名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4E6A8-0555-46A3-A02B-BB4BAE6D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br>
              <a:rPr lang="en-US" altLang="zh-TW" dirty="0"/>
            </a:br>
            <a:r>
              <a:rPr lang="en-US" altLang="zh-TW" dirty="0"/>
              <a:t>Sparsity of Connections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2E785-4729-497A-A28C-15668380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41537"/>
            <a:ext cx="10515600" cy="4351338"/>
          </a:xfrm>
        </p:spPr>
        <p:txBody>
          <a:bodyPr/>
          <a:lstStyle/>
          <a:p>
            <a:r>
              <a:rPr lang="en-US" altLang="zh-TW" dirty="0"/>
              <a:t>Example:</a:t>
            </a:r>
          </a:p>
          <a:p>
            <a:pPr lvl="0"/>
            <a:r>
              <a:rPr lang="en-US" altLang="zh-TW" dirty="0"/>
              <a:t>Fully connected layer: </a:t>
            </a:r>
            <a:endParaRPr lang="zh-TW" altLang="zh-TW" dirty="0"/>
          </a:p>
          <a:p>
            <a:pPr lvl="2"/>
            <a:r>
              <a:rPr lang="en-US" altLang="zh-TW" dirty="0"/>
              <a:t>Number of neurons in the input layer = 32*32*3 = 3072</a:t>
            </a:r>
            <a:endParaRPr lang="zh-TW" altLang="zh-TW" dirty="0"/>
          </a:p>
          <a:p>
            <a:pPr lvl="2"/>
            <a:r>
              <a:rPr lang="en-US" altLang="zh-TW" dirty="0"/>
              <a:t>Number of neurons in the output layer = 28*28*6 = 4704</a:t>
            </a:r>
            <a:endParaRPr lang="zh-TW" altLang="zh-TW" dirty="0"/>
          </a:p>
          <a:p>
            <a:pPr lvl="2"/>
            <a:r>
              <a:rPr lang="en-US" altLang="zh-TW" dirty="0"/>
              <a:t>Number of parameters = 4704 * 3072 + 4704 (biases) </a:t>
            </a:r>
            <a:r>
              <a:rPr lang="en-US" altLang="zh-TW" dirty="0">
                <a:sym typeface="Symbol" panose="05050102010706020507" pitchFamily="18" charset="2"/>
              </a:rPr>
              <a:t></a:t>
            </a:r>
            <a:r>
              <a:rPr lang="en-US" altLang="zh-TW" dirty="0"/>
              <a:t> 14*10</a:t>
            </a:r>
            <a:r>
              <a:rPr lang="en-US" altLang="zh-TW" baseline="30000" dirty="0"/>
              <a:t>6</a:t>
            </a:r>
            <a:endParaRPr lang="zh-TW" altLang="zh-TW" dirty="0"/>
          </a:p>
          <a:p>
            <a:pPr lvl="0"/>
            <a:r>
              <a:rPr lang="en-US" altLang="zh-TW" dirty="0"/>
              <a:t>Convolution layer:</a:t>
            </a:r>
            <a:endParaRPr lang="zh-TW" altLang="zh-TW" dirty="0"/>
          </a:p>
          <a:p>
            <a:pPr lvl="2"/>
            <a:r>
              <a:rPr lang="en-US" altLang="zh-TW" dirty="0"/>
              <a:t>Number of parameters = (5*5*3 + 1) * 6 = 456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>
                <a:sym typeface="Symbol" panose="05050102010706020507" pitchFamily="18" charset="2"/>
              </a:rPr>
              <a:t></a:t>
            </a:r>
            <a:r>
              <a:rPr lang="en-US" altLang="zh-TW" dirty="0"/>
              <a:t>  Convolutional layers reduce the number of parameters and speed </a:t>
            </a:r>
            <a:br>
              <a:rPr lang="en-US" altLang="zh-TW" dirty="0"/>
            </a:br>
            <a:r>
              <a:rPr lang="en-US" altLang="zh-TW" dirty="0"/>
              <a:t>      up the training of the model significantly. </a:t>
            </a:r>
            <a:endParaRPr lang="zh-TW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615CA2-515C-4723-90C9-31869325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190625"/>
            <a:ext cx="4733925" cy="16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92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FD832EBF-CC75-4B60-9C5B-370B58B12CFB}"/>
              </a:ext>
            </a:extLst>
          </p:cNvPr>
          <p:cNvSpPr txBox="1"/>
          <p:nvPr/>
        </p:nvSpPr>
        <p:spPr>
          <a:xfrm>
            <a:off x="7584487" y="3443997"/>
            <a:ext cx="45872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2400" spc="-25" dirty="0">
                <a:latin typeface="Gill Sans MT"/>
                <a:cs typeface="Gill Sans MT"/>
              </a:rPr>
              <a:t>Reduced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dimensionality</a:t>
            </a:r>
            <a:r>
              <a:rPr lang="zh-TW" altLang="en-US" sz="2400" spc="-50" dirty="0">
                <a:latin typeface="Gill Sans MT"/>
                <a:cs typeface="Gill Sans MT"/>
              </a:rPr>
              <a:t> </a:t>
            </a:r>
            <a:r>
              <a:rPr lang="en-US" altLang="zh-TW" spc="-50" dirty="0">
                <a:latin typeface="Gill Sans MT"/>
                <a:cs typeface="Gill Sans MT"/>
              </a:rPr>
              <a:t>(</a:t>
            </a:r>
            <a:r>
              <a:rPr lang="zh-TW" altLang="en-US" spc="-50" dirty="0">
                <a:latin typeface="Gill Sans MT"/>
                <a:cs typeface="Gill Sans MT"/>
              </a:rPr>
              <a:t>減少維度</a:t>
            </a:r>
            <a:r>
              <a:rPr lang="en-US" altLang="zh-TW" spc="-50" dirty="0">
                <a:latin typeface="Gill Sans MT"/>
                <a:cs typeface="Gill Sans MT"/>
              </a:rPr>
              <a:t>)</a:t>
            </a:r>
            <a:endParaRPr dirty="0">
              <a:latin typeface="Gill Sans MT"/>
              <a:cs typeface="Gill Sans MT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355600" algn="l"/>
              </a:tabLst>
            </a:pPr>
            <a:r>
              <a:rPr sz="2400" spc="-30" dirty="0">
                <a:latin typeface="Gill Sans MT"/>
                <a:cs typeface="Gill Sans MT"/>
              </a:rPr>
              <a:t>Spatial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invariance</a:t>
            </a:r>
            <a:r>
              <a:rPr lang="zh-TW" altLang="en-US" sz="2400" spc="-45" dirty="0">
                <a:latin typeface="Gill Sans MT"/>
                <a:cs typeface="Gill Sans MT"/>
              </a:rPr>
              <a:t> </a:t>
            </a:r>
            <a:r>
              <a:rPr lang="en-US" altLang="zh-TW" spc="-45" dirty="0">
                <a:latin typeface="Gill Sans MT"/>
                <a:cs typeface="Gill Sans MT"/>
              </a:rPr>
              <a:t>(</a:t>
            </a:r>
            <a:r>
              <a:rPr lang="zh-TW" altLang="en-US" spc="-45" dirty="0">
                <a:latin typeface="Gill Sans MT"/>
                <a:cs typeface="Gill Sans MT"/>
              </a:rPr>
              <a:t>空間不變性</a:t>
            </a:r>
            <a:r>
              <a:rPr lang="en-US" altLang="zh-TW" spc="-45" dirty="0">
                <a:latin typeface="Gill Sans MT"/>
                <a:cs typeface="Gill Sans MT"/>
              </a:rPr>
              <a:t>)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D1705BA-63BB-4FB2-A633-1CA1738039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>
            <a:normAutofit fontScale="45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b="1" kern="0" dirty="0">
                <a:solidFill>
                  <a:sysClr val="windowText" lastClr="000000"/>
                </a:solidFill>
              </a:rPr>
            </a:br>
            <a:r>
              <a:rPr lang="en-US" altLang="zh-TW" sz="9800" dirty="0">
                <a:solidFill>
                  <a:prstClr val="black"/>
                </a:solidFill>
                <a:latin typeface="Calibri Light" panose="020F0302020204030204"/>
              </a:rPr>
              <a:t>Pooling Layer </a:t>
            </a:r>
            <a:r>
              <a:rPr lang="zh-TW" altLang="en-US" sz="9800" dirty="0">
                <a:solidFill>
                  <a:prstClr val="black"/>
                </a:solidFill>
                <a:latin typeface="Calibri Light" panose="020F0302020204030204"/>
              </a:rPr>
              <a:t>池化層</a:t>
            </a:r>
            <a:br>
              <a:rPr lang="zh-TW" altLang="zh-TW" sz="4900" kern="0" dirty="0">
                <a:solidFill>
                  <a:sysClr val="windowText" lastClr="000000"/>
                </a:solidFill>
              </a:rPr>
            </a:br>
            <a:endParaRPr lang="zh-TW" altLang="en-US" sz="49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831533-BF45-4409-A022-72E34B8561F6}"/>
              </a:ext>
            </a:extLst>
          </p:cNvPr>
          <p:cNvSpPr txBox="1"/>
          <p:nvPr/>
        </p:nvSpPr>
        <p:spPr>
          <a:xfrm>
            <a:off x="1066800" y="1371600"/>
            <a:ext cx="9906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Pooling layers are generally used to </a:t>
            </a:r>
            <a:r>
              <a:rPr lang="en-US" altLang="zh-TW" sz="2800" dirty="0">
                <a:solidFill>
                  <a:srgbClr val="FF0000"/>
                </a:solidFill>
              </a:rPr>
              <a:t>reduce the size of the inputs</a:t>
            </a:r>
            <a:r>
              <a:rPr lang="en-US" altLang="zh-TW" sz="2800" dirty="0"/>
              <a:t> and hence speed up the computation</a:t>
            </a:r>
            <a:r>
              <a:rPr lang="en-US" altLang="zh-TW" dirty="0"/>
              <a:t>(</a:t>
            </a:r>
            <a:r>
              <a:rPr lang="zh-TW" altLang="en-US" dirty="0"/>
              <a:t>減少輸入的規模來加速運算的時間</a:t>
            </a:r>
            <a:r>
              <a:rPr lang="en-US" altLang="zh-TW" dirty="0"/>
              <a:t>)</a:t>
            </a:r>
            <a:endParaRPr lang="zh-TW" altLang="en-US" sz="2800" dirty="0"/>
          </a:p>
          <a:p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2E6ABDC-A35B-49D0-B13B-C4CBB9FFC487}"/>
              </a:ext>
            </a:extLst>
          </p:cNvPr>
          <p:cNvGrpSpPr/>
          <p:nvPr/>
        </p:nvGrpSpPr>
        <p:grpSpPr>
          <a:xfrm>
            <a:off x="381000" y="2802550"/>
            <a:ext cx="6995160" cy="2785870"/>
            <a:chOff x="472440" y="2819400"/>
            <a:chExt cx="6995160" cy="2785870"/>
          </a:xfrm>
        </p:grpSpPr>
        <p:sp>
          <p:nvSpPr>
            <p:cNvPr id="2" name="object 3">
              <a:extLst>
                <a:ext uri="{FF2B5EF4-FFF2-40B4-BE49-F238E27FC236}">
                  <a16:creationId xmlns:a16="http://schemas.microsoft.com/office/drawing/2014/main" id="{ABDB8D28-286B-4D4D-900F-216CB5FDDF83}"/>
                </a:ext>
              </a:extLst>
            </p:cNvPr>
            <p:cNvSpPr/>
            <p:nvPr/>
          </p:nvSpPr>
          <p:spPr>
            <a:xfrm>
              <a:off x="472440" y="2819400"/>
              <a:ext cx="6995160" cy="27858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7940B4A-266A-4220-8045-87EBF3FB4DC0}"/>
                </a:ext>
              </a:extLst>
            </p:cNvPr>
            <p:cNvSpPr/>
            <p:nvPr/>
          </p:nvSpPr>
          <p:spPr>
            <a:xfrm>
              <a:off x="1695974" y="3410824"/>
              <a:ext cx="45720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DDDBE369-CE3F-4CA6-AF42-173772AE611D}"/>
                </a:ext>
              </a:extLst>
            </p:cNvPr>
            <p:cNvSpPr/>
            <p:nvPr/>
          </p:nvSpPr>
          <p:spPr>
            <a:xfrm>
              <a:off x="2819400" y="3429000"/>
              <a:ext cx="45720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9CEEB5C-2239-46A4-A63E-D680FD30780E}"/>
                </a:ext>
              </a:extLst>
            </p:cNvPr>
            <p:cNvSpPr/>
            <p:nvPr/>
          </p:nvSpPr>
          <p:spPr>
            <a:xfrm>
              <a:off x="1096301" y="3960495"/>
              <a:ext cx="45720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4288605-C618-4737-8D5A-00B694FE8B73}"/>
                </a:ext>
              </a:extLst>
            </p:cNvPr>
            <p:cNvSpPr/>
            <p:nvPr/>
          </p:nvSpPr>
          <p:spPr>
            <a:xfrm>
              <a:off x="2819400" y="4475719"/>
              <a:ext cx="45720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A8CF001A-5497-48D7-949A-785C6AA9A6CC}"/>
                </a:ext>
              </a:extLst>
            </p:cNvPr>
            <p:cNvSpPr/>
            <p:nvPr/>
          </p:nvSpPr>
          <p:spPr>
            <a:xfrm>
              <a:off x="3581400" y="3276600"/>
              <a:ext cx="990600" cy="2286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D6A5BA-A887-44CA-9474-BBB08DB9DDEE}"/>
              </a:ext>
            </a:extLst>
          </p:cNvPr>
          <p:cNvSpPr txBox="1"/>
          <p:nvPr/>
        </p:nvSpPr>
        <p:spPr>
          <a:xfrm>
            <a:off x="7772400" y="22502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Goal</a:t>
            </a:r>
            <a:r>
              <a:rPr lang="zh-TW" altLang="en-US" sz="2400" dirty="0"/>
              <a:t>：保留原來的資訊量，</a:t>
            </a:r>
            <a:endParaRPr lang="en-US" altLang="zh-TW" sz="2400" dirty="0"/>
          </a:p>
          <a:p>
            <a:r>
              <a:rPr lang="zh-TW" altLang="en-US" sz="2400" dirty="0"/>
              <a:t>降低運算的時間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607DD5-A7AA-431E-8FBE-A1B618EFD0B8}"/>
              </a:ext>
            </a:extLst>
          </p:cNvPr>
          <p:cNvSpPr txBox="1"/>
          <p:nvPr/>
        </p:nvSpPr>
        <p:spPr>
          <a:xfrm>
            <a:off x="6477000" y="5105400"/>
            <a:ext cx="458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概念有點像：照片不需要解析度那麼高，就可以分辨出那個是一棵樹</a:t>
            </a:r>
          </a:p>
        </p:txBody>
      </p:sp>
    </p:spTree>
    <p:extLst>
      <p:ext uri="{BB962C8B-B14F-4D97-AF65-F5344CB8AC3E}">
        <p14:creationId xmlns:p14="http://schemas.microsoft.com/office/powerpoint/2010/main" val="1135481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8B20B-205B-4BEC-AFE1-AB7F2AFA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8F136E-82DB-4C34-B722-A2C63871A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altLang="zh-TW" dirty="0"/>
                  <a:t>We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may apply average pooling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(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平均的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/>
                  <a:t>instead of max pooling</a:t>
                </a:r>
                <a:r>
                  <a:rPr lang="en-US" altLang="zh-TW" sz="2400" dirty="0"/>
                  <a:t>(</a:t>
                </a:r>
                <a:r>
                  <a:rPr lang="zh-TW" altLang="en-US" sz="2400" dirty="0"/>
                  <a:t>最大的</a:t>
                </a:r>
                <a:r>
                  <a:rPr lang="en-US" altLang="zh-TW" sz="2400" dirty="0"/>
                  <a:t>). </a:t>
                </a:r>
                <a:r>
                  <a:rPr lang="en-US" altLang="zh-TW" dirty="0"/>
                  <a:t>However, the max pooling is more often used than the average pooling.</a:t>
                </a:r>
                <a:endParaRPr lang="zh-TW" altLang="zh-TW" dirty="0"/>
              </a:p>
              <a:p>
                <a:r>
                  <a:rPr lang="en-US" altLang="zh-TW" dirty="0"/>
                  <a:t>In practice, we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usually</a:t>
                </a:r>
                <a:r>
                  <a:rPr lang="en-US" altLang="zh-TW" dirty="0"/>
                  <a:t> apply pooling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without padding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(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通常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padding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為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0)</a:t>
                </a:r>
                <a:r>
                  <a:rPr lang="en-US" altLang="zh-TW" dirty="0"/>
                  <a:t>.</a:t>
                </a:r>
              </a:p>
              <a:p>
                <a:pPr lvl="0"/>
                <a:r>
                  <a:rPr lang="en-US" altLang="zh-TW" dirty="0"/>
                  <a:t>In an RGB image of shape 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h</a:t>
                </a:r>
                <a:r>
                  <a:rPr lang="en-US" altLang="zh-TW" dirty="0"/>
                  <a:t> 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w</a:t>
                </a:r>
                <a:r>
                  <a:rPr lang="en-US" altLang="zh-TW" dirty="0"/>
                  <a:t> 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c</a:t>
                </a:r>
                <a:r>
                  <a:rPr lang="en-US" altLang="zh-TW" i="1" baseline="-25000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TW" dirty="0"/>
                  <a:t> we perform max pooling independently for each channel.</a:t>
                </a:r>
                <a:endParaRPr lang="zh-TW" altLang="zh-TW" dirty="0"/>
              </a:p>
              <a:p>
                <a:pPr lvl="0"/>
                <a:r>
                  <a:rPr lang="en-US" altLang="zh-TW" dirty="0"/>
                  <a:t>If the input of the pooling layer is 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h</a:t>
                </a:r>
                <a:r>
                  <a:rPr lang="en-US" altLang="zh-TW" dirty="0"/>
                  <a:t> 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w</a:t>
                </a:r>
                <a:r>
                  <a:rPr lang="en-US" altLang="zh-TW" dirty="0"/>
                  <a:t> 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i="1" baseline="-25000" dirty="0" err="1"/>
                  <a:t>c</a:t>
                </a:r>
                <a:r>
                  <a:rPr lang="en-US" altLang="zh-TW" i="1" baseline="-25000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TW" dirty="0"/>
                  <a:t> then the output will be:</a:t>
                </a:r>
                <a:endParaRPr lang="zh-TW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 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ym typeface="Symbol" panose="05050102010706020507" pitchFamily="18" charset="2"/>
                  </a:rPr>
                  <a:t></a:t>
                </a:r>
                <a:r>
                  <a:rPr lang="en-US" altLang="zh-TW" dirty="0"/>
                  <a:t> </a:t>
                </a:r>
                <a:r>
                  <a:rPr lang="en-US" altLang="zh-TW" i="1" dirty="0" err="1"/>
                  <a:t>n</a:t>
                </a:r>
                <a:r>
                  <a:rPr lang="en-US" altLang="zh-TW" baseline="-25000" dirty="0" err="1"/>
                  <a:t>c</a:t>
                </a:r>
                <a:r>
                  <a:rPr lang="en-US" altLang="zh-TW" dirty="0"/>
                  <a:t> </a:t>
                </a:r>
                <a:endParaRPr lang="zh-TW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D8F136E-82DB-4C34-B722-A2C63871A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70A88DD-40F3-4AC6-B8C2-CA41C833B8E5}"/>
              </a:ext>
            </a:extLst>
          </p:cNvPr>
          <p:cNvSpPr txBox="1"/>
          <p:nvPr/>
        </p:nvSpPr>
        <p:spPr>
          <a:xfrm>
            <a:off x="5551602" y="6081067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做完</a:t>
            </a:r>
            <a:r>
              <a:rPr lang="en-US" altLang="zh-TW" sz="2400" dirty="0"/>
              <a:t>pooling</a:t>
            </a:r>
            <a:r>
              <a:rPr lang="zh-TW" altLang="en-US" sz="2400" dirty="0"/>
              <a:t>，</a:t>
            </a:r>
            <a:r>
              <a:rPr lang="en-US" altLang="zh-TW" sz="2400" dirty="0"/>
              <a:t>channel</a:t>
            </a:r>
            <a:r>
              <a:rPr lang="zh-TW" altLang="en-US" sz="2400" dirty="0"/>
              <a:t>的數目必須保持一樣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1CFCD49-A689-46B6-A601-60B6DC75F57E}"/>
              </a:ext>
            </a:extLst>
          </p:cNvPr>
          <p:cNvSpPr txBox="1"/>
          <p:nvPr/>
        </p:nvSpPr>
        <p:spPr>
          <a:xfrm>
            <a:off x="4953000" y="6096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如果是辨識痣，如果是用平均</a:t>
            </a:r>
            <a:r>
              <a:rPr lang="en-US" altLang="zh-TW" dirty="0"/>
              <a:t>pooling</a:t>
            </a:r>
            <a:r>
              <a:rPr lang="zh-TW" altLang="en-US" dirty="0"/>
              <a:t>，資訊會被平均，痣的資訊會不明顯，所以用</a:t>
            </a:r>
            <a:r>
              <a:rPr lang="en-US" altLang="zh-TW" dirty="0"/>
              <a:t>max pooling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151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DD7628B0-EBCB-4E61-905A-978105D55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4649" y="349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Why Pooling?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2C5712B7-B776-49B4-9536-7702D092C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52650" y="1143000"/>
            <a:ext cx="7886700" cy="4737836"/>
          </a:xfrm>
        </p:spPr>
        <p:txBody>
          <a:bodyPr/>
          <a:lstStyle/>
          <a:p>
            <a:r>
              <a:rPr lang="en-US" altLang="zh-TW" spc="-30" dirty="0">
                <a:latin typeface="Gill Sans MT"/>
                <a:cs typeface="Gill Sans MT"/>
              </a:rPr>
              <a:t>Down sample </a:t>
            </a:r>
            <a:r>
              <a:rPr lang="en-US" altLang="zh-TW" spc="-10" dirty="0">
                <a:latin typeface="Gill Sans MT"/>
                <a:cs typeface="Gill Sans MT"/>
              </a:rPr>
              <a:t>and </a:t>
            </a:r>
            <a:r>
              <a:rPr lang="en-US" altLang="zh-TW" spc="-40" dirty="0">
                <a:latin typeface="Gill Sans MT"/>
                <a:cs typeface="Gill Sans MT"/>
              </a:rPr>
              <a:t>preserve </a:t>
            </a:r>
            <a:r>
              <a:rPr lang="en-US" altLang="zh-TW" spc="-50" dirty="0">
                <a:latin typeface="Gill Sans MT"/>
                <a:cs typeface="Gill Sans MT"/>
              </a:rPr>
              <a:t>spatial</a:t>
            </a:r>
            <a:r>
              <a:rPr lang="en-US" altLang="zh-TW" spc="245" dirty="0">
                <a:latin typeface="Gill Sans MT"/>
                <a:cs typeface="Gill Sans MT"/>
              </a:rPr>
              <a:t> </a:t>
            </a:r>
            <a:r>
              <a:rPr lang="en-US" altLang="zh-TW" spc="-60" dirty="0">
                <a:latin typeface="Gill Sans MT"/>
                <a:cs typeface="Gill Sans MT"/>
              </a:rPr>
              <a:t>invariance</a:t>
            </a:r>
          </a:p>
          <a:p>
            <a:r>
              <a:rPr lang="zh-TW" altLang="en-US" dirty="0">
                <a:ea typeface="ＭＳ Ｐゴシック" panose="020B0600070205080204" pitchFamily="34" charset="-128"/>
              </a:rPr>
              <a:t>一個</a:t>
            </a:r>
            <a:r>
              <a:rPr lang="zh-TW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壓縮圖片</a:t>
            </a:r>
            <a:r>
              <a:rPr lang="zh-TW" altLang="en-US" dirty="0">
                <a:ea typeface="ＭＳ Ｐゴシック" panose="020B0600070205080204" pitchFamily="34" charset="-128"/>
              </a:rPr>
              <a:t>並</a:t>
            </a:r>
            <a:r>
              <a:rPr lang="zh-TW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保留重要資訊</a:t>
            </a:r>
            <a:r>
              <a:rPr lang="zh-TW" altLang="en-US" dirty="0">
                <a:ea typeface="ＭＳ Ｐゴシック" panose="020B0600070205080204" pitchFamily="34" charset="-128"/>
              </a:rPr>
              <a:t>的方法</a:t>
            </a:r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67C7E4D-8BAE-41C4-BFB2-F1354CC1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94" y="2645478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0A73108A-FD77-42E4-AE46-26549CA5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3162532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5EFE400C-F650-475D-88D6-9BC5621D4157}"/>
              </a:ext>
            </a:extLst>
          </p:cNvPr>
          <p:cNvSpPr/>
          <p:nvPr/>
        </p:nvSpPr>
        <p:spPr>
          <a:xfrm>
            <a:off x="5882879" y="3303529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43CD1E3F-76AB-40CD-9F5C-F6863BD59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80679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E7C93F3F-0024-46D1-8F6B-8FDEBCC5A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5408" y="2640245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A5E3A741-D68E-4BB6-A2EF-844B0A17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140256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A64452-95B2-4C32-8621-0ACB982E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12" y="5720131"/>
            <a:ext cx="7267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Symbol" panose="05050102010706020507" pitchFamily="18" charset="2"/>
              <a:buChar char="Þ"/>
            </a:pPr>
            <a:r>
              <a:rPr lang="en-US" altLang="zh-TW" sz="2400" dirty="0">
                <a:sym typeface="Symbol" panose="05050102010706020507" pitchFamily="18" charset="2"/>
              </a:rPr>
              <a:t>F</a:t>
            </a:r>
            <a:r>
              <a:rPr lang="en-US" altLang="zh-TW" sz="2400" dirty="0"/>
              <a:t>ewer parameters to characterize the image</a:t>
            </a:r>
          </a:p>
          <a:p>
            <a:pPr marL="342900" indent="-342900">
              <a:spcBef>
                <a:spcPct val="0"/>
              </a:spcBef>
              <a:buClrTx/>
              <a:buFont typeface="Symbol" panose="05050102010706020507" pitchFamily="18" charset="2"/>
              <a:buChar char="Þ"/>
            </a:pPr>
            <a:r>
              <a:rPr lang="en-US" altLang="zh-TW" sz="2400"/>
              <a:t>Speed </a:t>
            </a:r>
            <a:r>
              <a:rPr lang="en-US" altLang="zh-TW" sz="2400" dirty="0"/>
              <a:t>up the computation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4B861CAB-41B3-485B-BBCD-574B7DAF7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17411" name="群組 3">
            <a:extLst>
              <a:ext uri="{FF2B5EF4-FFF2-40B4-BE49-F238E27FC236}">
                <a16:creationId xmlns:a16="http://schemas.microsoft.com/office/drawing/2014/main" id="{42AA9AB3-99C6-46B8-8601-1F120CE8FB91}"/>
              </a:ext>
            </a:extLst>
          </p:cNvPr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17439" name="圖片 4">
              <a:extLst>
                <a:ext uri="{FF2B5EF4-FFF2-40B4-BE49-F238E27FC236}">
                  <a16:creationId xmlns:a16="http://schemas.microsoft.com/office/drawing/2014/main" id="{43FCD7DA-8843-4C75-B07C-F2D6E4C8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998154D2-0AB1-4BE2-8DE2-7ADDD6EFABCB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 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7412" name="Picture 2" descr="http://s.hswstatic.com/gif/whiskers-sam.jpg">
            <a:extLst>
              <a:ext uri="{FF2B5EF4-FFF2-40B4-BE49-F238E27FC236}">
                <a16:creationId xmlns:a16="http://schemas.microsoft.com/office/drawing/2014/main" id="{6B1DAD42-B5B9-49F7-BE58-02B263F7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字方塊 8">
            <a:extLst>
              <a:ext uri="{FF2B5EF4-FFF2-40B4-BE49-F238E27FC236}">
                <a16:creationId xmlns:a16="http://schemas.microsoft.com/office/drawing/2014/main" id="{0F642477-EC58-4ACF-9BBC-3B8BD50C1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cat dog ……</a:t>
            </a:r>
            <a:endParaRPr lang="zh-TW" altLang="en-US" sz="2400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C3A7D2FC-2CB5-474A-A5C9-C9F9CC7CE587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4772FBF0-D748-49CB-A2E2-4066602FA2FA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9F8DBDEC-3EC1-4EF1-98FB-23A2FF4A9D43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29906D3B-E981-44DD-8232-180C53AC136B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FD055CBA-0D3C-4FC4-9D39-6BA45A829F58}"/>
              </a:ext>
            </a:extLst>
          </p:cNvPr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7E5AA8E0-A931-4B65-B316-90385382A256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7A48938A-9D2C-43B6-94BA-E0374EE59DCC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5972B96D-7860-43E0-9552-6647988B51A2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7DC85A87-2F23-40B6-94E4-AA91F1F626FD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C1723410-ACF8-46BB-9B46-EA24548F0B11}"/>
              </a:ext>
            </a:extLst>
          </p:cNvPr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9967CCA1-16E0-49FD-9DBE-6D8B330839B8}"/>
              </a:ext>
            </a:extLst>
          </p:cNvPr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435" name="文字方塊 20">
            <a:extLst>
              <a:ext uri="{FF2B5EF4-FFF2-40B4-BE49-F238E27FC236}">
                <a16:creationId xmlns:a16="http://schemas.microsoft.com/office/drawing/2014/main" id="{0F4EE889-2C5A-44B8-B55A-D717DB7CF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Can repeat many times</a:t>
            </a:r>
            <a:endParaRPr lang="zh-TW" altLang="en-US" sz="2400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B19449C3-CDDB-479E-8B03-0514E0094079}"/>
              </a:ext>
            </a:extLst>
          </p:cNvPr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FAB4FF9F-BB4E-40A3-B64A-4C1FA564856D}"/>
              </a:ext>
            </a:extLst>
          </p:cNvPr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14A5CA01-CDBD-4647-B96E-D28244FF62FE}"/>
              </a:ext>
            </a:extLst>
          </p:cNvPr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5551E1F3-1C07-42B1-BCA8-61C4E490FA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pic>
        <p:nvPicPr>
          <p:cNvPr id="22531" name="Picture 2" descr="http://s.hswstatic.com/gif/whiskers-sam.jpg">
            <a:extLst>
              <a:ext uri="{FF2B5EF4-FFF2-40B4-BE49-F238E27FC236}">
                <a16:creationId xmlns:a16="http://schemas.microsoft.com/office/drawing/2014/main" id="{3BF21B8A-5D09-4C20-B105-EC09A041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DD36C668-71D0-43DF-A3BD-64ACDB351E84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ABF57F71-F900-495B-8478-11C69710A576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59EB7359-8EA7-4C62-918D-837F4CC2211B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54C8B6E5-5009-4FE3-A3CE-C4DAD3612512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1B0A32BF-BA49-4E9C-99FF-1A14B2F5340F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4BF7071B-A47E-48B8-8E04-50A230D11BED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EC39D330-B412-48FA-8649-C725EA2BB64A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0196FD7-8377-44D2-B289-13EA1545A3A7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2548" name="文字方塊 20">
            <a:extLst>
              <a:ext uri="{FF2B5EF4-FFF2-40B4-BE49-F238E27FC236}">
                <a16:creationId xmlns:a16="http://schemas.microsoft.com/office/drawing/2014/main" id="{BD69A021-C07C-48D4-B3C5-5156B758B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Can repeat many times</a:t>
            </a:r>
            <a:endParaRPr lang="zh-TW" altLang="en-US" sz="2400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F5D0026E-E0F2-4AFB-8697-3B9AD8A46BA6}"/>
              </a:ext>
            </a:extLst>
          </p:cNvPr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F21F14B8-E538-4F2A-BC97-BBBDD0996C6F}"/>
              </a:ext>
            </a:extLst>
          </p:cNvPr>
          <p:cNvSpPr/>
          <p:nvPr/>
        </p:nvSpPr>
        <p:spPr>
          <a:xfrm>
            <a:off x="6713539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22C4FCB1-32D9-456E-85DB-3938377C29B3}"/>
              </a:ext>
            </a:extLst>
          </p:cNvPr>
          <p:cNvSpPr txBox="1"/>
          <p:nvPr/>
        </p:nvSpPr>
        <p:spPr>
          <a:xfrm>
            <a:off x="2905457" y="3568647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6A87A9A2-9E49-477A-9598-30F61258C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251325"/>
            <a:ext cx="5281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B3103C2D-5684-486D-8C24-61073B792995}"/>
              </a:ext>
            </a:extLst>
          </p:cNvPr>
          <p:cNvCxnSpPr/>
          <p:nvPr/>
        </p:nvCxnSpPr>
        <p:spPr>
          <a:xfrm flipH="1">
            <a:off x="5059364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8DF4D413-9F4D-416D-87E0-45F7F38FA7EC}"/>
              </a:ext>
            </a:extLst>
          </p:cNvPr>
          <p:cNvSpPr/>
          <p:nvPr/>
        </p:nvSpPr>
        <p:spPr>
          <a:xfrm>
            <a:off x="6713539" y="4002089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8DCE2CD3-EBC6-4E5A-AD4E-17B8731B9611}"/>
              </a:ext>
            </a:extLst>
          </p:cNvPr>
          <p:cNvGrpSpPr>
            <a:grpSpLocks/>
          </p:cNvGrpSpPr>
          <p:nvPr/>
        </p:nvGrpSpPr>
        <p:grpSpPr bwMode="auto">
          <a:xfrm>
            <a:off x="3086101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C7BCEC16-5062-4A5F-8256-2F91E55CD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2CCB94A5-D113-41E2-B7E5-D0C588157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CB3EEB85-BC66-4775-9D35-C34894497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27322DF8-DC19-4E9A-88EB-AD8F0D72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086AAFD9-5B42-4ADE-9028-4A7CA2501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-1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B3E9FB86-0ED4-4340-8360-47822E038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EE168451-A311-4E77-9C51-7C568ED7E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CA50AC70-18C8-4416-85A8-32B32A486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4B329178-D384-4056-95DE-DD23C885A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Flattening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24579" name="群組 13">
            <a:extLst>
              <a:ext uri="{FF2B5EF4-FFF2-40B4-BE49-F238E27FC236}">
                <a16:creationId xmlns:a16="http://schemas.microsoft.com/office/drawing/2014/main" id="{EA9BFE04-0921-4C6D-A4D0-76F6A16CEE2E}"/>
              </a:ext>
            </a:extLst>
          </p:cNvPr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9B14606-0626-4CD5-8A3B-9750FFD5BB0F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F1AAB0B-B707-46FE-8332-3C34AB5B0A9B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2AD5884-27E1-496C-9C27-610C13FDE3D7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DF3ADA7C-9D59-4FFA-AB6F-F7D2E9B8C545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B0A93D0-9BE4-485C-9316-6B5A659D7585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C79D8BB8-61EC-4B46-AFE5-8415B5B54B14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2D725E6D-B827-45DA-8851-978B1ADE302E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FDE1543-C1B7-4863-96D1-A97D705FCE8E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996CC50E-AB5D-496B-A13D-6BBD0A673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Flattened</a:t>
            </a:r>
            <a:endParaRPr lang="zh-TW" altLang="en-US" sz="2400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2D8FEE71-9AC0-40F0-8062-2429A2A4FF76}"/>
              </a:ext>
            </a:extLst>
          </p:cNvPr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B35D2DBD-603F-492F-B360-5AF78D959E9B}"/>
              </a:ext>
            </a:extLst>
          </p:cNvPr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E4C7A93B-7FC7-4A31-9D86-0C9B1F6F8B59}"/>
              </a:ext>
            </a:extLst>
          </p:cNvPr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600F34B3-EB9B-42AD-9104-865CE6504E2E}"/>
              </a:ext>
            </a:extLst>
          </p:cNvPr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F71A8617-4E9E-4F6D-BFBF-873DFB4B61C2}"/>
              </a:ext>
            </a:extLst>
          </p:cNvPr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686CD71D-309C-486D-9A78-A3697048144A}"/>
              </a:ext>
            </a:extLst>
          </p:cNvPr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59A770C5-8CBB-4890-BAA6-31D66E88850C}"/>
              </a:ext>
            </a:extLst>
          </p:cNvPr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29AB6595-DDEB-4716-B6F4-2740DB22E47C}"/>
              </a:ext>
            </a:extLst>
          </p:cNvPr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B0DE5DC-E273-4DA7-A59F-C09F8966176C}"/>
              </a:ext>
            </a:extLst>
          </p:cNvPr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5840DA83-CA4F-4D90-9767-1852B1F20662}"/>
              </a:ext>
            </a:extLst>
          </p:cNvPr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0FE002AC-BEBE-4F48-BE14-6938ADD0B567}"/>
              </a:ext>
            </a:extLst>
          </p:cNvPr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24609" name="圖片 29">
              <a:extLst>
                <a:ext uri="{FF2B5EF4-FFF2-40B4-BE49-F238E27FC236}">
                  <a16:creationId xmlns:a16="http://schemas.microsoft.com/office/drawing/2014/main" id="{7231570D-3576-49D2-A173-9561DE5F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42D84C42-8A16-4846-945C-6A21D9FCE741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2E32BC05-8FB2-4EC7-B60D-AC7E03701BEC}"/>
              </a:ext>
            </a:extLst>
          </p:cNvPr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07B65DE0-5D3A-4043-A63D-77B61DF29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23555" name="群組 3">
            <a:extLst>
              <a:ext uri="{FF2B5EF4-FFF2-40B4-BE49-F238E27FC236}">
                <a16:creationId xmlns:a16="http://schemas.microsoft.com/office/drawing/2014/main" id="{FFD686EF-E8F9-46A8-A6E1-B4F183EA1959}"/>
              </a:ext>
            </a:extLst>
          </p:cNvPr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3586" name="圖片 4">
              <a:extLst>
                <a:ext uri="{FF2B5EF4-FFF2-40B4-BE49-F238E27FC236}">
                  <a16:creationId xmlns:a16="http://schemas.microsoft.com/office/drawing/2014/main" id="{213DB662-666F-4F7E-9C49-DD0EFB9C1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E353C6EE-0A84-4EA7-B5D1-A455C45B7596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556" name="Picture 2" descr="http://s.hswstatic.com/gif/whiskers-sam.jpg">
            <a:extLst>
              <a:ext uri="{FF2B5EF4-FFF2-40B4-BE49-F238E27FC236}">
                <a16:creationId xmlns:a16="http://schemas.microsoft.com/office/drawing/2014/main" id="{43F482CF-B1E2-4D4F-A10E-EC7F28F1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字方塊 8">
            <a:extLst>
              <a:ext uri="{FF2B5EF4-FFF2-40B4-BE49-F238E27FC236}">
                <a16:creationId xmlns:a16="http://schemas.microsoft.com/office/drawing/2014/main" id="{4CDF7063-9C1A-42BE-830D-5EA03FC67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400"/>
              <a:t>cat dog ……</a:t>
            </a:r>
            <a:endParaRPr lang="zh-TW" altLang="en-US" sz="2400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8E6D33F0-8F5F-4EF3-8A59-0E6E40CD5732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594E7A07-9EF9-4BB5-8FE4-BBE58F6400D6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17283045-B90F-4D3F-A9B0-9524289FEF5F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FC5C87C7-660F-4C40-8DDE-F3EC50279CD0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2A72FAAC-07E2-4B20-AFDA-BF5C00AED389}"/>
              </a:ext>
            </a:extLst>
          </p:cNvPr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743B210D-83C2-4899-B63F-0D4CBF6BD0E3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12C6FA95-DDEA-48EB-8293-DA6B4CAD7353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EA82917-7783-4ADF-BBEC-46F8D19643E0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47A87994-250E-4FFC-9B4F-E9A1446FB047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B67D20E5-BB36-442B-8ABC-98BA5425F3A9}"/>
              </a:ext>
            </a:extLst>
          </p:cNvPr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C4C04E6-D255-4F7F-BFD8-3F596B527041}"/>
              </a:ext>
            </a:extLst>
          </p:cNvPr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1BC93684-3D29-4B81-97AA-C0470E8A1487}"/>
              </a:ext>
            </a:extLst>
          </p:cNvPr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3817A432-51BB-4177-A9F6-54477537B922}"/>
              </a:ext>
            </a:extLst>
          </p:cNvPr>
          <p:cNvSpPr txBox="1"/>
          <p:nvPr/>
        </p:nvSpPr>
        <p:spPr>
          <a:xfrm>
            <a:off x="8229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D0890B55-733F-40EB-8306-481A39E284D1}"/>
              </a:ext>
            </a:extLst>
          </p:cNvPr>
          <p:cNvSpPr txBox="1"/>
          <p:nvPr/>
        </p:nvSpPr>
        <p:spPr>
          <a:xfrm>
            <a:off x="8001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F6701-573F-4F8F-8FEB-68150156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 Example</a:t>
            </a:r>
            <a:endParaRPr lang="zh-TW" altLang="en-US" dirty="0"/>
          </a:p>
        </p:txBody>
      </p:sp>
      <p:pic>
        <p:nvPicPr>
          <p:cNvPr id="18434" name="Picture 2" descr="preview">
            <a:extLst>
              <a:ext uri="{FF2B5EF4-FFF2-40B4-BE49-F238E27FC236}">
                <a16:creationId xmlns:a16="http://schemas.microsoft.com/office/drawing/2014/main" id="{F5F28012-D778-4E05-AED3-F2457D2F5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4" y="2590800"/>
            <a:ext cx="10530183" cy="20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左大括弧 2">
            <a:extLst>
              <a:ext uri="{FF2B5EF4-FFF2-40B4-BE49-F238E27FC236}">
                <a16:creationId xmlns:a16="http://schemas.microsoft.com/office/drawing/2014/main" id="{C12308C4-C324-420A-AE29-58F4CEFB9FF3}"/>
              </a:ext>
            </a:extLst>
          </p:cNvPr>
          <p:cNvSpPr/>
          <p:nvPr/>
        </p:nvSpPr>
        <p:spPr>
          <a:xfrm rot="5400000" flipH="1" flipV="1">
            <a:off x="3545758" y="4247535"/>
            <a:ext cx="381000" cy="1447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>
            <a:extLst>
              <a:ext uri="{FF2B5EF4-FFF2-40B4-BE49-F238E27FC236}">
                <a16:creationId xmlns:a16="http://schemas.microsoft.com/office/drawing/2014/main" id="{F558474F-5117-432C-92DF-EE2C4D0BCACE}"/>
              </a:ext>
            </a:extLst>
          </p:cNvPr>
          <p:cNvSpPr/>
          <p:nvPr/>
        </p:nvSpPr>
        <p:spPr>
          <a:xfrm rot="5400000" flipH="1" flipV="1">
            <a:off x="6619650" y="4247535"/>
            <a:ext cx="381000" cy="1447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B1B551-8213-4E81-AD4E-8C836FFD6C50}"/>
              </a:ext>
            </a:extLst>
          </p:cNvPr>
          <p:cNvSpPr txBox="1"/>
          <p:nvPr/>
        </p:nvSpPr>
        <p:spPr>
          <a:xfrm>
            <a:off x="3279058" y="527008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Layer 1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BC48AC-EC55-4B5E-8B32-6F109049B6EB}"/>
              </a:ext>
            </a:extLst>
          </p:cNvPr>
          <p:cNvSpPr txBox="1"/>
          <p:nvPr/>
        </p:nvSpPr>
        <p:spPr>
          <a:xfrm>
            <a:off x="6352950" y="5243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Layer 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A64F6E-4172-44CE-81FF-562EFF0797D9}"/>
              </a:ext>
            </a:extLst>
          </p:cNvPr>
          <p:cNvSpPr txBox="1"/>
          <p:nvPr/>
        </p:nvSpPr>
        <p:spPr>
          <a:xfrm>
            <a:off x="8534400" y="477501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超級參數</a:t>
            </a:r>
            <a:r>
              <a:rPr lang="en-US" altLang="zh-TW" dirty="0"/>
              <a:t>(</a:t>
            </a:r>
            <a:r>
              <a:rPr lang="zh-TW" altLang="en-US" dirty="0"/>
              <a:t>人自己選的，沒有原因的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2426F4D-8C56-4DE0-B11F-3C7AC29E9E18}"/>
              </a:ext>
            </a:extLst>
          </p:cNvPr>
          <p:cNvSpPr/>
          <p:nvPr/>
        </p:nvSpPr>
        <p:spPr>
          <a:xfrm>
            <a:off x="8534400" y="4256886"/>
            <a:ext cx="1981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165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893D4-EACF-479E-90A5-9BF4B331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 Example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55317FE-748D-4B84-B6B5-B5180048F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82669"/>
              </p:ext>
            </p:extLst>
          </p:nvPr>
        </p:nvGraphicFramePr>
        <p:xfrm>
          <a:off x="1905000" y="1981200"/>
          <a:ext cx="7848600" cy="42671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1083394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766287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3779289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949136130"/>
                    </a:ext>
                  </a:extLst>
                </a:gridCol>
              </a:tblGrid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Activation Shape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Activation Size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# Parameters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414928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Input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(32, 32, 3)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3,072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522609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CONV1 (f =5, s = 1)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(28, 28, 6)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4,704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456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333334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POOL1 (f =2, s = 2)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(14, 14, 6)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1,176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9376197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CONV2 (f =5, s = 1)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(10, 10, 16)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1,600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2,416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4446632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POOL2 (f =2, s = 2)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(5, 5, 16)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400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014793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FC3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(120, 1)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120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48,120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445815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FC4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(84, 1)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84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10,164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077437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Softmax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(10, 1)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850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99418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1E2C85A1-14C1-4EE2-9F52-D4617272FCED}"/>
              </a:ext>
            </a:extLst>
          </p:cNvPr>
          <p:cNvSpPr txBox="1"/>
          <p:nvPr/>
        </p:nvSpPr>
        <p:spPr>
          <a:xfrm>
            <a:off x="92202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 =120*400+120)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20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4354" y="273811"/>
            <a:ext cx="55035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10" dirty="0"/>
              <a:t>Tasks </a:t>
            </a:r>
            <a:r>
              <a:rPr sz="4200" dirty="0"/>
              <a:t>in </a:t>
            </a:r>
            <a:r>
              <a:rPr sz="4200" spc="-5" dirty="0"/>
              <a:t>Computer</a:t>
            </a:r>
            <a:r>
              <a:rPr sz="4200" spc="-575" dirty="0"/>
              <a:t> </a:t>
            </a:r>
            <a:r>
              <a:rPr sz="4200" spc="-5" dirty="0"/>
              <a:t>Vision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7185431" y="2891777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4" h="76200">
                <a:moveTo>
                  <a:pt x="1111491" y="0"/>
                </a:moveTo>
                <a:lnTo>
                  <a:pt x="1111491" y="76200"/>
                </a:lnTo>
                <a:lnTo>
                  <a:pt x="1162291" y="50800"/>
                </a:lnTo>
                <a:lnTo>
                  <a:pt x="1124191" y="50800"/>
                </a:lnTo>
                <a:lnTo>
                  <a:pt x="1124191" y="25400"/>
                </a:lnTo>
                <a:lnTo>
                  <a:pt x="1162291" y="25400"/>
                </a:lnTo>
                <a:lnTo>
                  <a:pt x="1111491" y="0"/>
                </a:lnTo>
                <a:close/>
              </a:path>
              <a:path w="1188084" h="76200">
                <a:moveTo>
                  <a:pt x="11114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491" y="50800"/>
                </a:lnTo>
                <a:lnTo>
                  <a:pt x="1111491" y="25400"/>
                </a:lnTo>
                <a:close/>
              </a:path>
              <a:path w="1188084" h="76200">
                <a:moveTo>
                  <a:pt x="1162291" y="25400"/>
                </a:moveTo>
                <a:lnTo>
                  <a:pt x="1124191" y="25400"/>
                </a:lnTo>
                <a:lnTo>
                  <a:pt x="1124191" y="50800"/>
                </a:lnTo>
                <a:lnTo>
                  <a:pt x="1162291" y="50800"/>
                </a:lnTo>
                <a:lnTo>
                  <a:pt x="1187691" y="38100"/>
                </a:lnTo>
                <a:lnTo>
                  <a:pt x="116229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7806" y="3004820"/>
            <a:ext cx="1098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classification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8933" y="2145284"/>
            <a:ext cx="662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ill Sans MT"/>
                <a:cs typeface="Gill Sans MT"/>
              </a:rPr>
              <a:t>Lincoln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933" y="2690876"/>
            <a:ext cx="1098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ill Sans MT"/>
                <a:cs typeface="Gill Sans MT"/>
              </a:rPr>
              <a:t>Washington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8933" y="3236467"/>
            <a:ext cx="802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Gill Sans MT"/>
                <a:cs typeface="Gill Sans MT"/>
              </a:rPr>
              <a:t>Je</a:t>
            </a:r>
            <a:r>
              <a:rPr sz="1800" spc="-20" dirty="0">
                <a:latin typeface="Gill Sans MT"/>
                <a:cs typeface="Gill Sans MT"/>
              </a:rPr>
              <a:t>f</a:t>
            </a:r>
            <a:r>
              <a:rPr sz="1800" spc="-45" dirty="0">
                <a:latin typeface="Gill Sans MT"/>
                <a:cs typeface="Gill Sans MT"/>
              </a:rPr>
              <a:t>f</a:t>
            </a:r>
            <a:r>
              <a:rPr sz="1800" spc="-65" dirty="0">
                <a:latin typeface="Gill Sans MT"/>
                <a:cs typeface="Gill Sans MT"/>
              </a:rPr>
              <a:t>e</a:t>
            </a:r>
            <a:r>
              <a:rPr sz="1800" spc="15" dirty="0">
                <a:latin typeface="Gill Sans MT"/>
                <a:cs typeface="Gill Sans MT"/>
              </a:rPr>
              <a:t>r</a:t>
            </a:r>
            <a:r>
              <a:rPr sz="1800" spc="-30" dirty="0">
                <a:latin typeface="Gill Sans MT"/>
                <a:cs typeface="Gill Sans MT"/>
              </a:rPr>
              <a:t>s</a:t>
            </a:r>
            <a:r>
              <a:rPr sz="1800" spc="-50" dirty="0">
                <a:latin typeface="Gill Sans MT"/>
                <a:cs typeface="Gill Sans MT"/>
              </a:rPr>
              <a:t>o</a:t>
            </a:r>
            <a:r>
              <a:rPr sz="1800" spc="-20" dirty="0">
                <a:latin typeface="Gill Sans MT"/>
                <a:cs typeface="Gill Sans MT"/>
              </a:rPr>
              <a:t>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8933" y="3797300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Gill Sans MT"/>
                <a:cs typeface="Gill Sans MT"/>
              </a:rPr>
              <a:t>Obama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3167" y="1694688"/>
            <a:ext cx="2170176" cy="2889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9868" y="2907258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5" h="76200">
                <a:moveTo>
                  <a:pt x="1111503" y="0"/>
                </a:moveTo>
                <a:lnTo>
                  <a:pt x="1111503" y="76200"/>
                </a:lnTo>
                <a:lnTo>
                  <a:pt x="1162303" y="50800"/>
                </a:lnTo>
                <a:lnTo>
                  <a:pt x="1124203" y="50800"/>
                </a:lnTo>
                <a:lnTo>
                  <a:pt x="1124203" y="25400"/>
                </a:lnTo>
                <a:lnTo>
                  <a:pt x="1162303" y="25400"/>
                </a:lnTo>
                <a:lnTo>
                  <a:pt x="1111503" y="0"/>
                </a:lnTo>
                <a:close/>
              </a:path>
              <a:path w="1188085" h="76200">
                <a:moveTo>
                  <a:pt x="1111503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503" y="50800"/>
                </a:lnTo>
                <a:lnTo>
                  <a:pt x="1111503" y="25400"/>
                </a:lnTo>
                <a:close/>
              </a:path>
              <a:path w="1188085" h="76200">
                <a:moveTo>
                  <a:pt x="1162303" y="25400"/>
                </a:moveTo>
                <a:lnTo>
                  <a:pt x="1124203" y="25400"/>
                </a:lnTo>
                <a:lnTo>
                  <a:pt x="1124203" y="50800"/>
                </a:lnTo>
                <a:lnTo>
                  <a:pt x="1162303" y="50800"/>
                </a:lnTo>
                <a:lnTo>
                  <a:pt x="1187703" y="38100"/>
                </a:lnTo>
                <a:lnTo>
                  <a:pt x="116230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67071" y="1688592"/>
            <a:ext cx="2182368" cy="2901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9600" y="5112464"/>
            <a:ext cx="10755630" cy="743152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873760">
              <a:lnSpc>
                <a:spcPct val="100000"/>
              </a:lnSpc>
              <a:spcBef>
                <a:spcPts val="1235"/>
              </a:spcBef>
              <a:tabLst>
                <a:tab pos="4308475" algn="l"/>
              </a:tabLst>
            </a:pPr>
            <a:r>
              <a:rPr sz="1800" spc="-30" dirty="0">
                <a:latin typeface="Gill Sans MT"/>
                <a:cs typeface="Gill Sans MT"/>
              </a:rPr>
              <a:t>Input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Image	</a:t>
            </a:r>
            <a:r>
              <a:rPr sz="1800" spc="-45" dirty="0">
                <a:latin typeface="Gill Sans MT"/>
                <a:cs typeface="Gill Sans MT"/>
              </a:rPr>
              <a:t>Pixel</a:t>
            </a:r>
            <a:r>
              <a:rPr sz="180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Representation</a:t>
            </a:r>
            <a:endParaRPr sz="1800" dirty="0">
              <a:latin typeface="Gill Sans MT"/>
              <a:cs typeface="Gill Sans MT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000" b="1" spc="-70" dirty="0">
                <a:latin typeface="Gill Sans MT"/>
                <a:cs typeface="Gill Sans MT"/>
              </a:rPr>
              <a:t>Classification</a:t>
            </a:r>
            <a:r>
              <a:rPr sz="2000" spc="-70" dirty="0">
                <a:latin typeface="Gill Sans MT"/>
                <a:cs typeface="Gill Sans MT"/>
              </a:rPr>
              <a:t>: </a:t>
            </a:r>
            <a:r>
              <a:rPr sz="2000" spc="-30" dirty="0">
                <a:latin typeface="Gill Sans MT"/>
                <a:cs typeface="Gill Sans MT"/>
              </a:rPr>
              <a:t>output </a:t>
            </a:r>
            <a:r>
              <a:rPr sz="2000" spc="-35" dirty="0">
                <a:latin typeface="Gill Sans MT"/>
                <a:cs typeface="Gill Sans MT"/>
              </a:rPr>
              <a:t>variable </a:t>
            </a:r>
            <a:r>
              <a:rPr sz="2000" spc="-55" dirty="0">
                <a:latin typeface="Gill Sans MT"/>
                <a:cs typeface="Gill Sans MT"/>
              </a:rPr>
              <a:t>takes </a:t>
            </a:r>
            <a:r>
              <a:rPr sz="2000" spc="-50" dirty="0">
                <a:latin typeface="Gill Sans MT"/>
                <a:cs typeface="Gill Sans MT"/>
              </a:rPr>
              <a:t>class </a:t>
            </a:r>
            <a:r>
              <a:rPr sz="2000" spc="-35" dirty="0">
                <a:latin typeface="Gill Sans MT"/>
                <a:cs typeface="Gill Sans MT"/>
              </a:rPr>
              <a:t>label. Can </a:t>
            </a:r>
            <a:r>
              <a:rPr sz="2000" spc="-30" dirty="0">
                <a:latin typeface="Gill Sans MT"/>
                <a:cs typeface="Gill Sans MT"/>
              </a:rPr>
              <a:t>produce </a:t>
            </a:r>
            <a:r>
              <a:rPr sz="2000" spc="-35" dirty="0">
                <a:latin typeface="Gill Sans MT"/>
                <a:cs typeface="Gill Sans MT"/>
              </a:rPr>
              <a:t>probability </a:t>
            </a:r>
            <a:r>
              <a:rPr sz="2000" spc="-20" dirty="0">
                <a:latin typeface="Gill Sans MT"/>
                <a:cs typeface="Gill Sans MT"/>
              </a:rPr>
              <a:t>of belonging </a:t>
            </a:r>
            <a:r>
              <a:rPr sz="2000" spc="-45" dirty="0">
                <a:latin typeface="Gill Sans MT"/>
                <a:cs typeface="Gill Sans MT"/>
              </a:rPr>
              <a:t>to </a:t>
            </a:r>
            <a:r>
              <a:rPr sz="2000" dirty="0">
                <a:latin typeface="Gill Sans MT"/>
                <a:cs typeface="Gill Sans MT"/>
              </a:rPr>
              <a:t>a </a:t>
            </a:r>
            <a:r>
              <a:rPr sz="2000" spc="-35" dirty="0">
                <a:latin typeface="Gill Sans MT"/>
                <a:cs typeface="Gill Sans MT"/>
              </a:rPr>
              <a:t>particular</a:t>
            </a:r>
            <a:r>
              <a:rPr sz="2000" spc="13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class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77881" y="2145284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Gill Sans MT"/>
                <a:cs typeface="Gill Sans MT"/>
              </a:rPr>
              <a:t>0</a:t>
            </a:r>
            <a:r>
              <a:rPr sz="1800" spc="-35" dirty="0">
                <a:latin typeface="Gill Sans MT"/>
                <a:cs typeface="Gill Sans MT"/>
              </a:rPr>
              <a:t>.</a:t>
            </a:r>
            <a:r>
              <a:rPr sz="1800" dirty="0">
                <a:latin typeface="Gill Sans MT"/>
                <a:cs typeface="Gill Sans MT"/>
              </a:rPr>
              <a:t>8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881" y="2690876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Gill Sans MT"/>
                <a:cs typeface="Gill Sans MT"/>
              </a:rPr>
              <a:t>0</a:t>
            </a:r>
            <a:r>
              <a:rPr sz="1800" spc="-35" dirty="0">
                <a:latin typeface="Gill Sans MT"/>
                <a:cs typeface="Gill Sans MT"/>
              </a:rPr>
              <a:t>.</a:t>
            </a:r>
            <a:r>
              <a:rPr sz="1800" dirty="0">
                <a:latin typeface="Gill Sans MT"/>
                <a:cs typeface="Gill Sans MT"/>
              </a:rPr>
              <a:t>1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0731" y="3236467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Gill Sans MT"/>
                <a:cs typeface="Gill Sans MT"/>
              </a:rPr>
              <a:t>0</a:t>
            </a:r>
            <a:r>
              <a:rPr sz="1800" spc="-35" dirty="0">
                <a:latin typeface="Gill Sans MT"/>
                <a:cs typeface="Gill Sans MT"/>
              </a:rPr>
              <a:t>.</a:t>
            </a:r>
            <a:r>
              <a:rPr sz="1800" dirty="0">
                <a:latin typeface="Gill Sans MT"/>
                <a:cs typeface="Gill Sans MT"/>
              </a:rPr>
              <a:t>05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20731" y="3797300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Gill Sans MT"/>
                <a:cs typeface="Gill Sans MT"/>
              </a:rPr>
              <a:t>0</a:t>
            </a:r>
            <a:r>
              <a:rPr sz="1800" spc="-35" dirty="0">
                <a:latin typeface="Gill Sans MT"/>
                <a:cs typeface="Gill Sans MT"/>
              </a:rPr>
              <a:t>.</a:t>
            </a:r>
            <a:r>
              <a:rPr sz="1800" dirty="0">
                <a:latin typeface="Gill Sans MT"/>
                <a:cs typeface="Gill Sans MT"/>
              </a:rPr>
              <a:t>05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96157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131853" y="2031321"/>
                </a:moveTo>
                <a:lnTo>
                  <a:pt x="80529" y="2031321"/>
                </a:lnTo>
                <a:lnTo>
                  <a:pt x="38618" y="2031321"/>
                </a:lnTo>
                <a:lnTo>
                  <a:pt x="10361" y="2031321"/>
                </a:lnTo>
                <a:lnTo>
                  <a:pt x="0" y="2031321"/>
                </a:lnTo>
                <a:lnTo>
                  <a:pt x="0" y="2"/>
                </a:lnTo>
                <a:lnTo>
                  <a:pt x="10361" y="1"/>
                </a:lnTo>
                <a:lnTo>
                  <a:pt x="38618" y="0"/>
                </a:lnTo>
                <a:lnTo>
                  <a:pt x="80529" y="0"/>
                </a:lnTo>
                <a:lnTo>
                  <a:pt x="13185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55514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0" y="2031321"/>
                </a:moveTo>
                <a:lnTo>
                  <a:pt x="51323" y="2031321"/>
                </a:lnTo>
                <a:lnTo>
                  <a:pt x="93234" y="2031321"/>
                </a:lnTo>
                <a:lnTo>
                  <a:pt x="121491" y="2031321"/>
                </a:lnTo>
                <a:lnTo>
                  <a:pt x="131853" y="2031321"/>
                </a:lnTo>
                <a:lnTo>
                  <a:pt x="131853" y="2"/>
                </a:lnTo>
                <a:lnTo>
                  <a:pt x="121491" y="1"/>
                </a:lnTo>
                <a:lnTo>
                  <a:pt x="93234" y="0"/>
                </a:lnTo>
                <a:lnTo>
                  <a:pt x="51323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730CEC-4F28-4A8C-A7C8-6E7DACF9CF56}"/>
              </a:ext>
            </a:extLst>
          </p:cNvPr>
          <p:cNvSpPr txBox="1"/>
          <p:nvPr/>
        </p:nvSpPr>
        <p:spPr>
          <a:xfrm>
            <a:off x="9267583" y="119742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此例有使用</a:t>
            </a:r>
            <a:r>
              <a:rPr lang="en-US" altLang="zh-TW" dirty="0"/>
              <a:t>soft max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下方矩陣的</a:t>
            </a:r>
            <a:r>
              <a:rPr lang="en-US" altLang="zh-TW" dirty="0"/>
              <a:t>sum</a:t>
            </a:r>
            <a:r>
              <a:rPr lang="zh-TW" altLang="en-US" dirty="0"/>
              <a:t>是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978" y="273811"/>
            <a:ext cx="99968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Deep</a:t>
            </a:r>
            <a:r>
              <a:rPr sz="4200" spc="-5" dirty="0"/>
              <a:t> Learning</a:t>
            </a:r>
            <a:r>
              <a:rPr sz="4200" spc="-15" dirty="0"/>
              <a:t> </a:t>
            </a:r>
            <a:r>
              <a:rPr sz="4200" spc="-20" dirty="0"/>
              <a:t>for</a:t>
            </a:r>
            <a:r>
              <a:rPr sz="4200" spc="-10" dirty="0"/>
              <a:t> </a:t>
            </a:r>
            <a:r>
              <a:rPr sz="4200" spc="-5" dirty="0"/>
              <a:t>Computer</a:t>
            </a:r>
            <a:r>
              <a:rPr sz="4200" spc="-635" dirty="0"/>
              <a:t> </a:t>
            </a:r>
            <a:r>
              <a:rPr sz="4200" spc="-5" dirty="0"/>
              <a:t>Vision:</a:t>
            </a:r>
            <a:r>
              <a:rPr sz="4200" spc="-420" dirty="0"/>
              <a:t> </a:t>
            </a:r>
            <a:r>
              <a:rPr sz="4200" spc="15" dirty="0"/>
              <a:t>Summary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994063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2978725" y="0"/>
                </a:moveTo>
                <a:lnTo>
                  <a:pt x="83130" y="0"/>
                </a:lnTo>
                <a:lnTo>
                  <a:pt x="50772" y="6533"/>
                </a:lnTo>
                <a:lnTo>
                  <a:pt x="24348" y="24350"/>
                </a:lnTo>
                <a:lnTo>
                  <a:pt x="6532" y="50775"/>
                </a:lnTo>
                <a:lnTo>
                  <a:pt x="0" y="83134"/>
                </a:lnTo>
                <a:lnTo>
                  <a:pt x="0" y="415632"/>
                </a:lnTo>
                <a:lnTo>
                  <a:pt x="6532" y="447991"/>
                </a:lnTo>
                <a:lnTo>
                  <a:pt x="24348" y="474416"/>
                </a:lnTo>
                <a:lnTo>
                  <a:pt x="50772" y="492233"/>
                </a:lnTo>
                <a:lnTo>
                  <a:pt x="83130" y="498767"/>
                </a:lnTo>
                <a:lnTo>
                  <a:pt x="2978725" y="498767"/>
                </a:lnTo>
                <a:lnTo>
                  <a:pt x="3011083" y="492233"/>
                </a:lnTo>
                <a:lnTo>
                  <a:pt x="3037508" y="474416"/>
                </a:lnTo>
                <a:lnTo>
                  <a:pt x="3055325" y="447991"/>
                </a:lnTo>
                <a:lnTo>
                  <a:pt x="3061859" y="415632"/>
                </a:lnTo>
                <a:lnTo>
                  <a:pt x="3061859" y="83134"/>
                </a:lnTo>
                <a:lnTo>
                  <a:pt x="3055325" y="50775"/>
                </a:lnTo>
                <a:lnTo>
                  <a:pt x="3037508" y="24350"/>
                </a:lnTo>
                <a:lnTo>
                  <a:pt x="3011083" y="6533"/>
                </a:lnTo>
                <a:lnTo>
                  <a:pt x="297872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4063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0" y="83129"/>
                </a:moveTo>
                <a:lnTo>
                  <a:pt x="6532" y="50771"/>
                </a:lnTo>
                <a:lnTo>
                  <a:pt x="24348" y="24348"/>
                </a:lnTo>
                <a:lnTo>
                  <a:pt x="50771" y="6532"/>
                </a:lnTo>
                <a:lnTo>
                  <a:pt x="83129" y="0"/>
                </a:lnTo>
                <a:lnTo>
                  <a:pt x="2978721" y="0"/>
                </a:lnTo>
                <a:lnTo>
                  <a:pt x="3011083" y="6532"/>
                </a:lnTo>
                <a:lnTo>
                  <a:pt x="3037506" y="24348"/>
                </a:lnTo>
                <a:lnTo>
                  <a:pt x="3055320" y="50771"/>
                </a:lnTo>
                <a:lnTo>
                  <a:pt x="3061851" y="83129"/>
                </a:lnTo>
                <a:lnTo>
                  <a:pt x="3061851" y="415634"/>
                </a:lnTo>
                <a:lnTo>
                  <a:pt x="3055320" y="447992"/>
                </a:lnTo>
                <a:lnTo>
                  <a:pt x="3037506" y="474416"/>
                </a:lnTo>
                <a:lnTo>
                  <a:pt x="3011083" y="492231"/>
                </a:lnTo>
                <a:lnTo>
                  <a:pt x="2978721" y="498764"/>
                </a:lnTo>
                <a:lnTo>
                  <a:pt x="83129" y="498764"/>
                </a:lnTo>
                <a:lnTo>
                  <a:pt x="50771" y="492231"/>
                </a:lnTo>
                <a:lnTo>
                  <a:pt x="24348" y="474416"/>
                </a:lnTo>
                <a:lnTo>
                  <a:pt x="6532" y="447992"/>
                </a:lnTo>
                <a:lnTo>
                  <a:pt x="0" y="415634"/>
                </a:lnTo>
                <a:lnTo>
                  <a:pt x="0" y="8312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664" y="1677924"/>
            <a:ext cx="2763520" cy="214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91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Foundations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1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Why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computer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vision?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Representing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images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505459" lvl="0" indent="-285750" algn="l" defTabSz="914400" rtl="0" eaLnBrk="1" fontAlgn="auto" latinLnBrk="0" hangingPunct="1">
              <a:lnSpc>
                <a:spcPts val="259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Convolutions 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for 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feature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extraction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65078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2978721" y="0"/>
                </a:moveTo>
                <a:lnTo>
                  <a:pt x="83121" y="0"/>
                </a:lnTo>
                <a:lnTo>
                  <a:pt x="50765" y="6533"/>
                </a:lnTo>
                <a:lnTo>
                  <a:pt x="24344" y="24350"/>
                </a:lnTo>
                <a:lnTo>
                  <a:pt x="6531" y="50775"/>
                </a:lnTo>
                <a:lnTo>
                  <a:pt x="0" y="83134"/>
                </a:lnTo>
                <a:lnTo>
                  <a:pt x="0" y="415632"/>
                </a:lnTo>
                <a:lnTo>
                  <a:pt x="6531" y="447991"/>
                </a:lnTo>
                <a:lnTo>
                  <a:pt x="24344" y="474416"/>
                </a:lnTo>
                <a:lnTo>
                  <a:pt x="50765" y="492233"/>
                </a:lnTo>
                <a:lnTo>
                  <a:pt x="83121" y="498767"/>
                </a:lnTo>
                <a:lnTo>
                  <a:pt x="2978721" y="498767"/>
                </a:lnTo>
                <a:lnTo>
                  <a:pt x="3011077" y="492233"/>
                </a:lnTo>
                <a:lnTo>
                  <a:pt x="3037498" y="474416"/>
                </a:lnTo>
                <a:lnTo>
                  <a:pt x="3055311" y="447991"/>
                </a:lnTo>
                <a:lnTo>
                  <a:pt x="3061842" y="415632"/>
                </a:lnTo>
                <a:lnTo>
                  <a:pt x="3061842" y="83134"/>
                </a:lnTo>
                <a:lnTo>
                  <a:pt x="3055311" y="50775"/>
                </a:lnTo>
                <a:lnTo>
                  <a:pt x="3037498" y="24350"/>
                </a:lnTo>
                <a:lnTo>
                  <a:pt x="3011077" y="6533"/>
                </a:lnTo>
                <a:lnTo>
                  <a:pt x="297872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65078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0" y="83129"/>
                </a:moveTo>
                <a:lnTo>
                  <a:pt x="6532" y="50771"/>
                </a:lnTo>
                <a:lnTo>
                  <a:pt x="24348" y="24348"/>
                </a:lnTo>
                <a:lnTo>
                  <a:pt x="50771" y="6532"/>
                </a:lnTo>
                <a:lnTo>
                  <a:pt x="83129" y="0"/>
                </a:lnTo>
                <a:lnTo>
                  <a:pt x="2978721" y="0"/>
                </a:lnTo>
                <a:lnTo>
                  <a:pt x="3011083" y="6532"/>
                </a:lnTo>
                <a:lnTo>
                  <a:pt x="3037506" y="24348"/>
                </a:lnTo>
                <a:lnTo>
                  <a:pt x="3055320" y="50771"/>
                </a:lnTo>
                <a:lnTo>
                  <a:pt x="3061851" y="83129"/>
                </a:lnTo>
                <a:lnTo>
                  <a:pt x="3061851" y="415634"/>
                </a:lnTo>
                <a:lnTo>
                  <a:pt x="3055320" y="447992"/>
                </a:lnTo>
                <a:lnTo>
                  <a:pt x="3037506" y="474416"/>
                </a:lnTo>
                <a:lnTo>
                  <a:pt x="3011083" y="492231"/>
                </a:lnTo>
                <a:lnTo>
                  <a:pt x="2978721" y="498764"/>
                </a:lnTo>
                <a:lnTo>
                  <a:pt x="83129" y="498764"/>
                </a:lnTo>
                <a:lnTo>
                  <a:pt x="50771" y="492231"/>
                </a:lnTo>
                <a:lnTo>
                  <a:pt x="24348" y="474416"/>
                </a:lnTo>
                <a:lnTo>
                  <a:pt x="6532" y="447992"/>
                </a:lnTo>
                <a:lnTo>
                  <a:pt x="0" y="415634"/>
                </a:lnTo>
                <a:lnTo>
                  <a:pt x="0" y="8312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36077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2978734" y="0"/>
                </a:moveTo>
                <a:lnTo>
                  <a:pt x="83134" y="0"/>
                </a:lnTo>
                <a:lnTo>
                  <a:pt x="50775" y="6533"/>
                </a:lnTo>
                <a:lnTo>
                  <a:pt x="24350" y="24350"/>
                </a:lnTo>
                <a:lnTo>
                  <a:pt x="6533" y="50775"/>
                </a:lnTo>
                <a:lnTo>
                  <a:pt x="0" y="83134"/>
                </a:lnTo>
                <a:lnTo>
                  <a:pt x="0" y="415632"/>
                </a:lnTo>
                <a:lnTo>
                  <a:pt x="6533" y="447991"/>
                </a:lnTo>
                <a:lnTo>
                  <a:pt x="24350" y="474416"/>
                </a:lnTo>
                <a:lnTo>
                  <a:pt x="50775" y="492233"/>
                </a:lnTo>
                <a:lnTo>
                  <a:pt x="83134" y="498767"/>
                </a:lnTo>
                <a:lnTo>
                  <a:pt x="2978734" y="498767"/>
                </a:lnTo>
                <a:lnTo>
                  <a:pt x="3011090" y="492233"/>
                </a:lnTo>
                <a:lnTo>
                  <a:pt x="3037511" y="474416"/>
                </a:lnTo>
                <a:lnTo>
                  <a:pt x="3055324" y="447991"/>
                </a:lnTo>
                <a:lnTo>
                  <a:pt x="3061855" y="415632"/>
                </a:lnTo>
                <a:lnTo>
                  <a:pt x="3061855" y="83134"/>
                </a:lnTo>
                <a:lnTo>
                  <a:pt x="3055324" y="50775"/>
                </a:lnTo>
                <a:lnTo>
                  <a:pt x="3037511" y="24350"/>
                </a:lnTo>
                <a:lnTo>
                  <a:pt x="3011090" y="6533"/>
                </a:lnTo>
                <a:lnTo>
                  <a:pt x="297873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36077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0" y="83129"/>
                </a:moveTo>
                <a:lnTo>
                  <a:pt x="6532" y="50771"/>
                </a:lnTo>
                <a:lnTo>
                  <a:pt x="24348" y="24348"/>
                </a:lnTo>
                <a:lnTo>
                  <a:pt x="50771" y="6532"/>
                </a:lnTo>
                <a:lnTo>
                  <a:pt x="83129" y="0"/>
                </a:lnTo>
                <a:lnTo>
                  <a:pt x="2978721" y="0"/>
                </a:lnTo>
                <a:lnTo>
                  <a:pt x="3011083" y="6532"/>
                </a:lnTo>
                <a:lnTo>
                  <a:pt x="3037506" y="24348"/>
                </a:lnTo>
                <a:lnTo>
                  <a:pt x="3055320" y="50771"/>
                </a:lnTo>
                <a:lnTo>
                  <a:pt x="3061851" y="83129"/>
                </a:lnTo>
                <a:lnTo>
                  <a:pt x="3061851" y="415634"/>
                </a:lnTo>
                <a:lnTo>
                  <a:pt x="3055320" y="447992"/>
                </a:lnTo>
                <a:lnTo>
                  <a:pt x="3037506" y="474416"/>
                </a:lnTo>
                <a:lnTo>
                  <a:pt x="3011083" y="492231"/>
                </a:lnTo>
                <a:lnTo>
                  <a:pt x="2978721" y="498764"/>
                </a:lnTo>
                <a:lnTo>
                  <a:pt x="83129" y="498764"/>
                </a:lnTo>
                <a:lnTo>
                  <a:pt x="50771" y="492231"/>
                </a:lnTo>
                <a:lnTo>
                  <a:pt x="24348" y="474416"/>
                </a:lnTo>
                <a:lnTo>
                  <a:pt x="6532" y="447992"/>
                </a:lnTo>
                <a:lnTo>
                  <a:pt x="0" y="415634"/>
                </a:lnTo>
                <a:lnTo>
                  <a:pt x="0" y="8312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13211" y="1677924"/>
            <a:ext cx="2309495" cy="214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758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CNNs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1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CNN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architecture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454025" lvl="0" indent="-285750" algn="l" defTabSz="914400" rtl="0" eaLnBrk="1" fontAlgn="auto" latinLnBrk="0" hangingPunct="1">
              <a:lnSpc>
                <a:spcPct val="102699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Application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to  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classification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ImageNet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7677" y="1677924"/>
            <a:ext cx="2592070" cy="206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Applications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5080" lvl="0" indent="-285750" algn="l" defTabSz="914400" rtl="0" eaLnBrk="1" fontAlgn="auto" latinLnBrk="0" hangingPunct="1">
              <a:lnSpc>
                <a:spcPct val="100000"/>
              </a:lnSpc>
              <a:spcBef>
                <a:spcPts val="181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Segmentation,</a:t>
            </a:r>
            <a:r>
              <a:rPr kumimoji="0" sz="22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object  </a:t>
            </a: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detection,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image  </a:t>
            </a:r>
            <a:r>
              <a:rPr kumimoji="0" sz="2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captioning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  <a:p>
            <a:pPr marL="2984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7815" algn="l"/>
                <a:tab pos="298450" algn="l"/>
              </a:tabLst>
              <a:defRPr/>
            </a:pP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Visualization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71559" y="3959352"/>
            <a:ext cx="2063496" cy="1749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93519" y="3959352"/>
            <a:ext cx="2060448" cy="1749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5776" y="4053840"/>
            <a:ext cx="2060448" cy="1749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6.S191 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Introduction 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to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Deep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 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</a:rPr>
              <a:t>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sng" strike="noStrike" kern="1200" cap="none" spc="-2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>
                  <a:solidFill>
                    <a:srgbClr val="0563C1"/>
                  </a:solidFill>
                </a:uFill>
                <a:latin typeface="Gill Sans MT"/>
                <a:ea typeface="+mn-ea"/>
              </a:rPr>
              <a:t>introtodeeplearning.com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1/29/19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E5BF-B639-44A5-B655-FC823794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16D9CA8-52B1-49F9-8C4F-3DE30148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Stanford CS230: Deep Learning</a:t>
            </a:r>
          </a:p>
          <a:p>
            <a:pPr marL="0" indent="0">
              <a:buNone/>
            </a:pPr>
            <a:r>
              <a:rPr lang="en-US" altLang="zh-TW" dirty="0"/>
              <a:t>Stanford CS231n: Convolutional Neural Networks for Visual Recognition</a:t>
            </a:r>
          </a:p>
          <a:p>
            <a:pPr marL="0" indent="0">
              <a:buNone/>
            </a:pPr>
            <a:r>
              <a:rPr lang="en-US" altLang="zh-TW" dirty="0"/>
              <a:t>MIT 6.S191: Introduction to Deep Learning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AE5982-6140-49B3-BA86-F6CE73D1F8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07BBC-10FF-49C2-8534-1551BBBBBF8D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816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9443" y="273811"/>
            <a:ext cx="72739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/>
              <a:t>Learning </a:t>
            </a:r>
            <a:r>
              <a:rPr sz="4200" spc="-25" dirty="0"/>
              <a:t>Feature</a:t>
            </a:r>
            <a:r>
              <a:rPr sz="4200" spc="-10" dirty="0"/>
              <a:t> Representations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328927" y="3163823"/>
            <a:ext cx="2929128" cy="194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5632" y="3163823"/>
            <a:ext cx="2889504" cy="1941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8807" y="3163823"/>
            <a:ext cx="2874263" cy="194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6817" y="1334769"/>
            <a:ext cx="9778365" cy="174243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ctr">
              <a:lnSpc>
                <a:spcPct val="101299"/>
              </a:lnSpc>
              <a:spcBef>
                <a:spcPts val="50"/>
              </a:spcBef>
            </a:pPr>
            <a:r>
              <a:rPr sz="3200" spc="-50" dirty="0">
                <a:latin typeface="Gill Sans MT"/>
                <a:cs typeface="Gill Sans MT"/>
              </a:rPr>
              <a:t>Can we </a:t>
            </a:r>
            <a:r>
              <a:rPr sz="3200" spc="-55" dirty="0">
                <a:latin typeface="Gill Sans MT"/>
                <a:cs typeface="Gill Sans MT"/>
              </a:rPr>
              <a:t>learn </a:t>
            </a:r>
            <a:r>
              <a:rPr sz="3200" dirty="0">
                <a:latin typeface="Gill Sans MT"/>
                <a:cs typeface="Gill Sans MT"/>
              </a:rPr>
              <a:t>a </a:t>
            </a:r>
            <a:r>
              <a:rPr sz="3200" b="1" spc="-125" dirty="0">
                <a:latin typeface="Gill Sans MT"/>
                <a:cs typeface="Gill Sans MT"/>
              </a:rPr>
              <a:t>hierarchy </a:t>
            </a:r>
            <a:r>
              <a:rPr sz="3200" b="1" spc="-80" dirty="0">
                <a:latin typeface="Gill Sans MT"/>
                <a:cs typeface="Gill Sans MT"/>
              </a:rPr>
              <a:t>of </a:t>
            </a:r>
            <a:r>
              <a:rPr sz="3200" b="1" spc="-125" dirty="0">
                <a:latin typeface="Gill Sans MT"/>
                <a:cs typeface="Gill Sans MT"/>
              </a:rPr>
              <a:t>features </a:t>
            </a:r>
            <a:r>
              <a:rPr sz="3200" spc="-85" dirty="0">
                <a:latin typeface="Gill Sans MT"/>
                <a:cs typeface="Gill Sans MT"/>
              </a:rPr>
              <a:t>directly </a:t>
            </a:r>
            <a:r>
              <a:rPr sz="3200" spc="-70" dirty="0">
                <a:latin typeface="Gill Sans MT"/>
                <a:cs typeface="Gill Sans MT"/>
              </a:rPr>
              <a:t>from </a:t>
            </a:r>
            <a:r>
              <a:rPr sz="3200" spc="-45" dirty="0">
                <a:latin typeface="Gill Sans MT"/>
                <a:cs typeface="Gill Sans MT"/>
              </a:rPr>
              <a:t>the </a:t>
            </a:r>
            <a:r>
              <a:rPr sz="3200" spc="-30" dirty="0">
                <a:latin typeface="Gill Sans MT"/>
                <a:cs typeface="Gill Sans MT"/>
              </a:rPr>
              <a:t>data  </a:t>
            </a:r>
            <a:r>
              <a:rPr sz="3200" spc="-50" dirty="0">
                <a:latin typeface="Gill Sans MT"/>
                <a:cs typeface="Gill Sans MT"/>
              </a:rPr>
              <a:t>instead </a:t>
            </a:r>
            <a:r>
              <a:rPr sz="3200" spc="-35" dirty="0">
                <a:latin typeface="Gill Sans MT"/>
                <a:cs typeface="Gill Sans MT"/>
              </a:rPr>
              <a:t>of </a:t>
            </a:r>
            <a:r>
              <a:rPr sz="3200" spc="-15" dirty="0">
                <a:solidFill>
                  <a:srgbClr val="FF0000"/>
                </a:solidFill>
                <a:latin typeface="Gill Sans MT"/>
                <a:cs typeface="Gill Sans MT"/>
              </a:rPr>
              <a:t>hand</a:t>
            </a:r>
            <a:r>
              <a:rPr sz="3200" spc="8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Gill Sans MT"/>
                <a:cs typeface="Gill Sans MT"/>
              </a:rPr>
              <a:t>engineering</a:t>
            </a:r>
            <a:r>
              <a:rPr lang="en-US" altLang="zh-TW" sz="3200" spc="-50" dirty="0">
                <a:solidFill>
                  <a:srgbClr val="FF0000"/>
                </a:solidFill>
                <a:latin typeface="Gill Sans MT"/>
                <a:cs typeface="Gill Sans MT"/>
              </a:rPr>
              <a:t>(</a:t>
            </a:r>
            <a:r>
              <a:rPr lang="zh-TW" altLang="en-US" sz="3200" spc="-50" dirty="0">
                <a:solidFill>
                  <a:srgbClr val="FF0000"/>
                </a:solidFill>
                <a:latin typeface="Gill Sans MT"/>
                <a:cs typeface="Gill Sans MT"/>
              </a:rPr>
              <a:t>資料的前置處理</a:t>
            </a:r>
            <a:r>
              <a:rPr lang="en-US" altLang="zh-TW" sz="3200" spc="-50" dirty="0">
                <a:solidFill>
                  <a:srgbClr val="FF0000"/>
                </a:solidFill>
                <a:latin typeface="Gill Sans MT"/>
                <a:cs typeface="Gill Sans MT"/>
              </a:rPr>
              <a:t>)</a:t>
            </a:r>
            <a:r>
              <a:rPr sz="3200" spc="-50" dirty="0">
                <a:latin typeface="Gill Sans MT"/>
                <a:cs typeface="Gill Sans MT"/>
              </a:rPr>
              <a:t>?</a:t>
            </a:r>
            <a:endParaRPr sz="3200" dirty="0">
              <a:latin typeface="Gill Sans MT"/>
              <a:cs typeface="Gill Sans MT"/>
            </a:endParaRPr>
          </a:p>
          <a:p>
            <a:pPr marL="44450" algn="ctr">
              <a:lnSpc>
                <a:spcPct val="100000"/>
              </a:lnSpc>
              <a:spcBef>
                <a:spcPts val="2910"/>
              </a:spcBef>
              <a:tabLst>
                <a:tab pos="3404235" algn="l"/>
                <a:tab pos="6657975" algn="l"/>
              </a:tabLst>
            </a:pPr>
            <a:r>
              <a:rPr sz="2400" spc="-50" dirty="0">
                <a:latin typeface="Gill Sans MT"/>
                <a:cs typeface="Gill Sans MT"/>
              </a:rPr>
              <a:t>Low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level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features	</a:t>
            </a:r>
            <a:r>
              <a:rPr sz="2400" spc="-30" dirty="0">
                <a:latin typeface="Gill Sans MT"/>
                <a:cs typeface="Gill Sans MT"/>
              </a:rPr>
              <a:t>Mid</a:t>
            </a:r>
            <a:r>
              <a:rPr sz="240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level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features	</a:t>
            </a:r>
            <a:r>
              <a:rPr sz="3600" spc="-52" baseline="1157" dirty="0">
                <a:latin typeface="Gill Sans MT"/>
                <a:cs typeface="Gill Sans MT"/>
              </a:rPr>
              <a:t>High </a:t>
            </a:r>
            <a:r>
              <a:rPr sz="3600" spc="-67" baseline="1157" dirty="0">
                <a:latin typeface="Gill Sans MT"/>
                <a:cs typeface="Gill Sans MT"/>
              </a:rPr>
              <a:t>level</a:t>
            </a:r>
            <a:r>
              <a:rPr sz="3600" baseline="1157" dirty="0">
                <a:latin typeface="Gill Sans MT"/>
                <a:cs typeface="Gill Sans MT"/>
              </a:rPr>
              <a:t> </a:t>
            </a:r>
            <a:r>
              <a:rPr sz="3600" spc="-82" baseline="1157" dirty="0">
                <a:latin typeface="Gill Sans MT"/>
                <a:cs typeface="Gill Sans MT"/>
              </a:rPr>
              <a:t>features</a:t>
            </a:r>
            <a:endParaRPr lang="zh-TW" altLang="en-US" sz="3600" baseline="1157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7754" y="5150611"/>
            <a:ext cx="184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Gill Sans MT"/>
                <a:cs typeface="Gill Sans MT"/>
              </a:rPr>
              <a:t>Eyes, </a:t>
            </a:r>
            <a:r>
              <a:rPr sz="2400" spc="-50" dirty="0">
                <a:latin typeface="Gill Sans MT"/>
                <a:cs typeface="Gill Sans MT"/>
              </a:rPr>
              <a:t>ears,</a:t>
            </a:r>
            <a:r>
              <a:rPr sz="2400" spc="-38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nose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8391" y="5123179"/>
            <a:ext cx="2071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Gill Sans MT"/>
                <a:cs typeface="Gill Sans MT"/>
              </a:rPr>
              <a:t>Edges, </a:t>
            </a:r>
            <a:r>
              <a:rPr sz="2400" spc="-50" dirty="0">
                <a:latin typeface="Gill Sans MT"/>
                <a:cs typeface="Gill Sans MT"/>
              </a:rPr>
              <a:t>dark</a:t>
            </a:r>
            <a:r>
              <a:rPr sz="2400" spc="-22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spots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3953" y="5123179"/>
            <a:ext cx="182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Gill Sans MT"/>
                <a:cs typeface="Gill Sans MT"/>
              </a:rPr>
              <a:t>Facial</a:t>
            </a:r>
            <a:r>
              <a:rPr sz="2400" spc="-5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structure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8C147F-996D-4C94-A24E-173A2F06AF96}"/>
              </a:ext>
            </a:extLst>
          </p:cNvPr>
          <p:cNvSpPr txBox="1"/>
          <p:nvPr/>
        </p:nvSpPr>
        <p:spPr>
          <a:xfrm>
            <a:off x="1524000" y="5608193"/>
            <a:ext cx="967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先告訴電腦眼睛在哪裡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  <a:r>
              <a:rPr lang="zh-TW" altLang="en-US" dirty="0">
                <a:solidFill>
                  <a:srgbClr val="FF0000"/>
                </a:solidFill>
              </a:rPr>
              <a:t>嘴巴在哪裡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偵測好後再告訴電腦眼睛是怎樣大小是怎樣</a:t>
            </a:r>
            <a:r>
              <a:rPr lang="en-US" altLang="zh-TW" dirty="0">
                <a:solidFill>
                  <a:srgbClr val="FF0000"/>
                </a:solidFill>
              </a:rPr>
              <a:t>?(</a:t>
            </a:r>
            <a:r>
              <a:rPr lang="zh-TW" altLang="en-US" dirty="0">
                <a:solidFill>
                  <a:srgbClr val="FF0000"/>
                </a:solidFill>
              </a:rPr>
              <a:t>早期還沒有</a:t>
            </a:r>
            <a:r>
              <a:rPr lang="en-US" altLang="zh-TW" dirty="0">
                <a:solidFill>
                  <a:srgbClr val="FF0000"/>
                </a:solidFill>
              </a:rPr>
              <a:t>convolution neural network</a:t>
            </a:r>
            <a:r>
              <a:rPr lang="zh-TW" altLang="en-US" dirty="0">
                <a:solidFill>
                  <a:srgbClr val="FF0000"/>
                </a:solidFill>
              </a:rPr>
              <a:t>時的做法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732535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/>
              <a:t>Fully </a:t>
            </a:r>
            <a:r>
              <a:rPr sz="4200" spc="-5" dirty="0"/>
              <a:t>Connected Neural</a:t>
            </a:r>
            <a:r>
              <a:rPr sz="4200" spc="-35" dirty="0"/>
              <a:t> </a:t>
            </a:r>
            <a:r>
              <a:rPr sz="4200" spc="-15" dirty="0"/>
              <a:t>Network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3044951" y="1322832"/>
            <a:ext cx="6096000" cy="4925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732535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/>
              <a:t>Fully </a:t>
            </a:r>
            <a:r>
              <a:rPr sz="4200" spc="-5" dirty="0"/>
              <a:t>Connected Neural</a:t>
            </a:r>
            <a:r>
              <a:rPr sz="4200" spc="-35" dirty="0"/>
              <a:t> </a:t>
            </a:r>
            <a:r>
              <a:rPr sz="4200" spc="-15" dirty="0"/>
              <a:t>Network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650081" y="5519420"/>
            <a:ext cx="1089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Gill Sans MT"/>
                <a:cs typeface="Gill Sans MT"/>
              </a:rPr>
              <a:t>How </a:t>
            </a:r>
            <a:r>
              <a:rPr sz="2400" spc="-30" dirty="0">
                <a:latin typeface="Gill Sans MT"/>
                <a:cs typeface="Gill Sans MT"/>
              </a:rPr>
              <a:t>can </a:t>
            </a:r>
            <a:r>
              <a:rPr sz="2400" spc="-35" dirty="0">
                <a:latin typeface="Gill Sans MT"/>
                <a:cs typeface="Gill Sans MT"/>
              </a:rPr>
              <a:t>we use </a:t>
            </a:r>
            <a:r>
              <a:rPr sz="2400" b="1" spc="-85" dirty="0">
                <a:solidFill>
                  <a:srgbClr val="FF0000"/>
                </a:solidFill>
                <a:latin typeface="Gill Sans MT"/>
                <a:cs typeface="Gill Sans MT"/>
              </a:rPr>
              <a:t>spatial </a:t>
            </a:r>
            <a:r>
              <a:rPr sz="2400" b="1" spc="-95" dirty="0">
                <a:solidFill>
                  <a:srgbClr val="FF0000"/>
                </a:solidFill>
                <a:latin typeface="Gill Sans MT"/>
                <a:cs typeface="Gill Sans MT"/>
              </a:rPr>
              <a:t>structure </a:t>
            </a:r>
            <a:r>
              <a:rPr sz="2400" spc="-55" dirty="0">
                <a:latin typeface="Gill Sans MT"/>
                <a:cs typeface="Gill Sans MT"/>
              </a:rPr>
              <a:t>in </a:t>
            </a:r>
            <a:r>
              <a:rPr sz="2400" spc="-35" dirty="0">
                <a:latin typeface="Gill Sans MT"/>
                <a:cs typeface="Gill Sans MT"/>
              </a:rPr>
              <a:t>the </a:t>
            </a:r>
            <a:r>
              <a:rPr sz="2400" spc="-40" dirty="0">
                <a:latin typeface="Gill Sans MT"/>
                <a:cs typeface="Gill Sans MT"/>
              </a:rPr>
              <a:t>input </a:t>
            </a:r>
            <a:r>
              <a:rPr sz="2400" spc="-50" dirty="0">
                <a:latin typeface="Gill Sans MT"/>
                <a:cs typeface="Gill Sans MT"/>
              </a:rPr>
              <a:t>to inform </a:t>
            </a:r>
            <a:r>
              <a:rPr sz="2400" spc="-35" dirty="0">
                <a:latin typeface="Gill Sans MT"/>
                <a:cs typeface="Gill Sans MT"/>
              </a:rPr>
              <a:t>the </a:t>
            </a:r>
            <a:r>
              <a:rPr sz="2400" spc="-60" dirty="0">
                <a:latin typeface="Gill Sans MT"/>
                <a:cs typeface="Gill Sans MT"/>
              </a:rPr>
              <a:t>architecture </a:t>
            </a:r>
            <a:r>
              <a:rPr sz="2400" spc="-30" dirty="0">
                <a:latin typeface="Gill Sans MT"/>
                <a:cs typeface="Gill Sans MT"/>
              </a:rPr>
              <a:t>of </a:t>
            </a:r>
            <a:r>
              <a:rPr sz="2400" spc="-35" dirty="0">
                <a:latin typeface="Gill Sans MT"/>
                <a:cs typeface="Gill Sans MT"/>
              </a:rPr>
              <a:t>the</a:t>
            </a:r>
            <a:r>
              <a:rPr sz="2400" spc="20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network?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latin typeface="Gill Sans MT"/>
                <a:cs typeface="Gill Sans MT"/>
              </a:rPr>
              <a:t>Fully</a:t>
            </a:r>
            <a:r>
              <a:rPr sz="2400" b="1" spc="-15" dirty="0">
                <a:latin typeface="Gill Sans MT"/>
                <a:cs typeface="Gill Sans MT"/>
              </a:rPr>
              <a:t> </a:t>
            </a:r>
            <a:r>
              <a:rPr sz="2400" b="1" spc="-90" dirty="0">
                <a:latin typeface="Gill Sans MT"/>
                <a:cs typeface="Gill Sans MT"/>
              </a:rPr>
              <a:t>Connected:</a:t>
            </a:r>
            <a:endParaRPr sz="2400" dirty="0">
              <a:latin typeface="Gill Sans MT"/>
              <a:cs typeface="Gill Sans MT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45" dirty="0">
                <a:latin typeface="Gill Sans MT"/>
                <a:cs typeface="Gill Sans MT"/>
              </a:rPr>
              <a:t>Connect neuron </a:t>
            </a:r>
            <a:r>
              <a:rPr sz="2400" spc="-55" dirty="0">
                <a:latin typeface="Gill Sans MT"/>
                <a:cs typeface="Gill Sans MT"/>
              </a:rPr>
              <a:t>in </a:t>
            </a:r>
            <a:r>
              <a:rPr sz="2400" spc="-25" dirty="0">
                <a:latin typeface="Gill Sans MT"/>
                <a:cs typeface="Gill Sans MT"/>
              </a:rPr>
              <a:t>hidden  </a:t>
            </a:r>
            <a:r>
              <a:rPr sz="2400" spc="-75" dirty="0">
                <a:latin typeface="Gill Sans MT"/>
                <a:cs typeface="Gill Sans MT"/>
              </a:rPr>
              <a:t>layer </a:t>
            </a:r>
            <a:r>
              <a:rPr sz="2400" spc="-50" dirty="0">
                <a:latin typeface="Gill Sans MT"/>
                <a:cs typeface="Gill Sans MT"/>
              </a:rPr>
              <a:t>to </a:t>
            </a:r>
            <a:r>
              <a:rPr sz="2400" spc="-55" dirty="0">
                <a:latin typeface="Gill Sans MT"/>
                <a:cs typeface="Gill Sans MT"/>
              </a:rPr>
              <a:t>all </a:t>
            </a:r>
            <a:r>
              <a:rPr sz="2400" spc="-50" dirty="0">
                <a:latin typeface="Gill Sans MT"/>
                <a:cs typeface="Gill Sans MT"/>
              </a:rPr>
              <a:t>neurons </a:t>
            </a:r>
            <a:r>
              <a:rPr sz="2400" spc="-55" dirty="0">
                <a:latin typeface="Gill Sans MT"/>
                <a:cs typeface="Gill Sans MT"/>
              </a:rPr>
              <a:t>in </a:t>
            </a:r>
            <a:r>
              <a:rPr sz="2400" spc="-40" dirty="0">
                <a:latin typeface="Gill Sans MT"/>
                <a:cs typeface="Gill Sans MT"/>
              </a:rPr>
              <a:t>input  </a:t>
            </a:r>
            <a:r>
              <a:rPr sz="2400" spc="-75" dirty="0">
                <a:latin typeface="Gill Sans MT"/>
                <a:cs typeface="Gill Sans MT"/>
              </a:rPr>
              <a:t>layer</a:t>
            </a:r>
            <a:endParaRPr sz="2400" dirty="0">
              <a:latin typeface="Gill Sans MT"/>
              <a:cs typeface="Gill Sans MT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0" dirty="0">
                <a:solidFill>
                  <a:srgbClr val="FF0000"/>
                </a:solidFill>
                <a:latin typeface="Gill Sans MT"/>
                <a:cs typeface="Gill Sans MT"/>
              </a:rPr>
              <a:t>No </a:t>
            </a:r>
            <a:r>
              <a:rPr sz="2400" spc="-45" dirty="0">
                <a:solidFill>
                  <a:srgbClr val="FF0000"/>
                </a:solidFill>
                <a:latin typeface="Gill Sans MT"/>
                <a:cs typeface="Gill Sans MT"/>
              </a:rPr>
              <a:t>spatial</a:t>
            </a:r>
            <a:r>
              <a:rPr sz="2400" spc="1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Gill Sans MT"/>
                <a:cs typeface="Gill Sans MT"/>
              </a:rPr>
              <a:t>information!</a:t>
            </a:r>
            <a:endParaRPr sz="2400" dirty="0">
              <a:solidFill>
                <a:srgbClr val="FF0000"/>
              </a:solidFill>
              <a:latin typeface="Gill Sans MT"/>
              <a:cs typeface="Gill Sans M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Gill Sans MT"/>
                <a:cs typeface="Gill Sans MT"/>
              </a:rPr>
              <a:t>And </a:t>
            </a:r>
            <a:r>
              <a:rPr sz="2400" spc="-90" dirty="0">
                <a:latin typeface="Gill Sans MT"/>
                <a:cs typeface="Gill Sans MT"/>
              </a:rPr>
              <a:t>many, </a:t>
            </a:r>
            <a:r>
              <a:rPr sz="2400" spc="-35" dirty="0">
                <a:latin typeface="Gill Sans MT"/>
                <a:cs typeface="Gill Sans MT"/>
              </a:rPr>
              <a:t>many</a:t>
            </a:r>
            <a:r>
              <a:rPr sz="2400" spc="-14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parameters!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latin typeface="Gill Sans MT"/>
                <a:cs typeface="Gill Sans MT"/>
              </a:rPr>
              <a:t>Input:</a:t>
            </a:r>
            <a:endParaRPr sz="2400" dirty="0">
              <a:latin typeface="Gill Sans MT"/>
              <a:cs typeface="Gill Sans MT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0000"/>
                </a:solidFill>
                <a:latin typeface="Gill Sans MT"/>
                <a:cs typeface="Gill Sans MT"/>
              </a:rPr>
              <a:t>2D </a:t>
            </a:r>
            <a:r>
              <a:rPr sz="2400" spc="-20" dirty="0">
                <a:solidFill>
                  <a:srgbClr val="FF0000"/>
                </a:solidFill>
                <a:latin typeface="Gill Sans MT"/>
                <a:cs typeface="Gill Sans MT"/>
              </a:rPr>
              <a:t>image</a:t>
            </a:r>
            <a:endParaRPr sz="2400" dirty="0">
              <a:solidFill>
                <a:srgbClr val="FF0000"/>
              </a:solidFill>
              <a:latin typeface="Gill Sans MT"/>
              <a:cs typeface="Gill Sans MT"/>
            </a:endParaRPr>
          </a:p>
          <a:p>
            <a:pPr marL="355600" indent="-342900">
              <a:lnSpc>
                <a:spcPts val="284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FF0000"/>
                </a:solidFill>
                <a:latin typeface="Gill Sans MT"/>
                <a:cs typeface="Gill Sans MT"/>
              </a:rPr>
              <a:t>Vector </a:t>
            </a:r>
            <a:r>
              <a:rPr sz="2400" spc="-25" dirty="0">
                <a:solidFill>
                  <a:srgbClr val="FF0000"/>
                </a:solidFill>
                <a:latin typeface="Gill Sans MT"/>
                <a:cs typeface="Gill Sans MT"/>
              </a:rPr>
              <a:t>of </a:t>
            </a:r>
            <a:r>
              <a:rPr sz="2400" spc="-50" dirty="0">
                <a:solidFill>
                  <a:srgbClr val="FF0000"/>
                </a:solidFill>
                <a:latin typeface="Gill Sans MT"/>
                <a:cs typeface="Gill Sans MT"/>
              </a:rPr>
              <a:t>pixel</a:t>
            </a:r>
            <a:r>
              <a:rPr sz="2400" spc="5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Gill Sans MT"/>
                <a:cs typeface="Gill Sans MT"/>
              </a:rPr>
              <a:t>values</a:t>
            </a:r>
            <a:endParaRPr sz="2400" dirty="0">
              <a:solidFill>
                <a:srgbClr val="FF0000"/>
              </a:solidFill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1152" y="2700527"/>
            <a:ext cx="573024" cy="585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1" y="273811"/>
            <a:ext cx="49263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/>
              <a:t>Using Spatial</a:t>
            </a:r>
            <a:r>
              <a:rPr sz="4200" spc="-35" dirty="0"/>
              <a:t> </a:t>
            </a:r>
            <a:r>
              <a:rPr sz="4200" spc="-15" dirty="0"/>
              <a:t>Structure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998676" y="2437891"/>
            <a:ext cx="370141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85" dirty="0">
                <a:latin typeface="Book Antiqua"/>
                <a:cs typeface="Book Antiqua"/>
              </a:rPr>
              <a:t>Idea: </a:t>
            </a:r>
            <a:r>
              <a:rPr sz="2400" spc="-40" dirty="0">
                <a:latin typeface="Gill Sans MT"/>
                <a:cs typeface="Gill Sans MT"/>
              </a:rPr>
              <a:t>connect </a:t>
            </a:r>
            <a:r>
              <a:rPr sz="2400" spc="-35" dirty="0">
                <a:latin typeface="Gill Sans MT"/>
                <a:cs typeface="Gill Sans MT"/>
              </a:rPr>
              <a:t>patches </a:t>
            </a:r>
            <a:r>
              <a:rPr sz="2400" spc="-30" dirty="0">
                <a:latin typeface="Gill Sans MT"/>
                <a:cs typeface="Gill Sans MT"/>
              </a:rPr>
              <a:t>of </a:t>
            </a:r>
            <a:r>
              <a:rPr sz="2400" spc="-40" dirty="0">
                <a:latin typeface="Gill Sans MT"/>
                <a:cs typeface="Gill Sans MT"/>
              </a:rPr>
              <a:t>input  </a:t>
            </a:r>
            <a:r>
              <a:rPr sz="2400" spc="-50" dirty="0">
                <a:latin typeface="Gill Sans MT"/>
                <a:cs typeface="Gill Sans MT"/>
              </a:rPr>
              <a:t>to neurons </a:t>
            </a:r>
            <a:r>
              <a:rPr sz="2400" spc="-55" dirty="0">
                <a:latin typeface="Gill Sans MT"/>
                <a:cs typeface="Gill Sans MT"/>
              </a:rPr>
              <a:t>in </a:t>
            </a:r>
            <a:r>
              <a:rPr sz="2400" spc="-25" dirty="0">
                <a:latin typeface="Gill Sans MT"/>
                <a:cs typeface="Gill Sans MT"/>
              </a:rPr>
              <a:t>hidden</a:t>
            </a:r>
            <a:r>
              <a:rPr sz="2400" spc="105" dirty="0">
                <a:latin typeface="Gill Sans MT"/>
                <a:cs typeface="Gill Sans MT"/>
              </a:rPr>
              <a:t> </a:t>
            </a:r>
            <a:r>
              <a:rPr sz="2400" spc="-120" dirty="0">
                <a:latin typeface="Gill Sans MT"/>
                <a:cs typeface="Gill Sans MT"/>
              </a:rPr>
              <a:t>layer.</a:t>
            </a:r>
            <a:endParaRPr sz="2400">
              <a:latin typeface="Gill Sans MT"/>
              <a:cs typeface="Gill Sans MT"/>
            </a:endParaRPr>
          </a:p>
          <a:p>
            <a:pPr marL="429259" marR="422275" algn="ctr">
              <a:lnSpc>
                <a:spcPct val="101099"/>
              </a:lnSpc>
              <a:spcBef>
                <a:spcPts val="310"/>
              </a:spcBef>
            </a:pPr>
            <a:r>
              <a:rPr sz="1800" spc="-35" dirty="0">
                <a:latin typeface="Gill Sans MT"/>
                <a:cs typeface="Gill Sans MT"/>
              </a:rPr>
              <a:t>Neuron </a:t>
            </a:r>
            <a:r>
              <a:rPr sz="1800" spc="-25" dirty="0">
                <a:latin typeface="Gill Sans MT"/>
                <a:cs typeface="Gill Sans MT"/>
              </a:rPr>
              <a:t>connected </a:t>
            </a:r>
            <a:r>
              <a:rPr sz="1800" spc="-45" dirty="0">
                <a:latin typeface="Gill Sans MT"/>
                <a:cs typeface="Gill Sans MT"/>
              </a:rPr>
              <a:t>to </a:t>
            </a:r>
            <a:r>
              <a:rPr sz="1800" spc="-40" dirty="0">
                <a:latin typeface="Gill Sans MT"/>
                <a:cs typeface="Gill Sans MT"/>
              </a:rPr>
              <a:t>region </a:t>
            </a:r>
            <a:r>
              <a:rPr sz="1800" spc="-25" dirty="0">
                <a:latin typeface="Gill Sans MT"/>
                <a:cs typeface="Gill Sans MT"/>
              </a:rPr>
              <a:t>of  </a:t>
            </a:r>
            <a:r>
              <a:rPr sz="1800" spc="-40" dirty="0">
                <a:latin typeface="Gill Sans MT"/>
                <a:cs typeface="Gill Sans MT"/>
              </a:rPr>
              <a:t>input. </a:t>
            </a:r>
            <a:r>
              <a:rPr sz="1800" spc="-35" dirty="0">
                <a:latin typeface="Gill Sans MT"/>
                <a:cs typeface="Gill Sans MT"/>
              </a:rPr>
              <a:t>Only </a:t>
            </a:r>
            <a:r>
              <a:rPr sz="1800" spc="-40" dirty="0">
                <a:latin typeface="Gill Sans MT"/>
                <a:cs typeface="Gill Sans MT"/>
              </a:rPr>
              <a:t>“sees”</a:t>
            </a:r>
            <a:r>
              <a:rPr sz="1800" spc="-38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these </a:t>
            </a:r>
            <a:r>
              <a:rPr sz="1800" spc="-40" dirty="0">
                <a:latin typeface="Gill Sans MT"/>
                <a:cs typeface="Gill Sans MT"/>
              </a:rPr>
              <a:t>values.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5911" y="1322832"/>
            <a:ext cx="6544056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327" y="2447035"/>
            <a:ext cx="246761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Book Antiqua"/>
                <a:cs typeface="Book Antiqua"/>
              </a:rPr>
              <a:t>Input: </a:t>
            </a:r>
            <a:r>
              <a:rPr sz="2400" spc="-15" dirty="0">
                <a:latin typeface="Gill Sans MT"/>
                <a:cs typeface="Gill Sans MT"/>
              </a:rPr>
              <a:t>2D</a:t>
            </a:r>
            <a:r>
              <a:rPr sz="2400" spc="-35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image.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spc="-60" dirty="0">
                <a:latin typeface="Gill Sans MT"/>
                <a:cs typeface="Gill Sans MT"/>
              </a:rPr>
              <a:t>Array </a:t>
            </a:r>
            <a:r>
              <a:rPr sz="2400" spc="-30" dirty="0">
                <a:latin typeface="Gill Sans MT"/>
                <a:cs typeface="Gill Sans MT"/>
              </a:rPr>
              <a:t>of </a:t>
            </a:r>
            <a:r>
              <a:rPr sz="2400" spc="-50" dirty="0">
                <a:latin typeface="Gill Sans MT"/>
                <a:cs typeface="Gill Sans MT"/>
              </a:rPr>
              <a:t>pixel</a:t>
            </a:r>
            <a:r>
              <a:rPr sz="2400" spc="3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values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0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</TotalTime>
  <Words>3188</Words>
  <Application>Microsoft Office PowerPoint</Application>
  <PresentationFormat>寬螢幕</PresentationFormat>
  <Paragraphs>899</Paragraphs>
  <Slides>51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7" baseType="lpstr">
      <vt:lpstr>ＭＳ Ｐゴシック</vt:lpstr>
      <vt:lpstr>微軟正黑體</vt:lpstr>
      <vt:lpstr>新細明體</vt:lpstr>
      <vt:lpstr>Arial</vt:lpstr>
      <vt:lpstr>Book Antiqua</vt:lpstr>
      <vt:lpstr>Calibri</vt:lpstr>
      <vt:lpstr>Calibri Light</vt:lpstr>
      <vt:lpstr>Cambria Math</vt:lpstr>
      <vt:lpstr>Gill Sans MT</vt:lpstr>
      <vt:lpstr>Symbol</vt:lpstr>
      <vt:lpstr>Times New Roman</vt:lpstr>
      <vt:lpstr>Wingdings</vt:lpstr>
      <vt:lpstr>Office Theme</vt:lpstr>
      <vt:lpstr>Office 佈景主題</vt:lpstr>
      <vt:lpstr>1_Office Theme</vt:lpstr>
      <vt:lpstr>方程式</vt:lpstr>
      <vt:lpstr>Convolutional Neural Networks</vt:lpstr>
      <vt:lpstr>Outline</vt:lpstr>
      <vt:lpstr>Convolutional Neural Networks</vt:lpstr>
      <vt:lpstr>Images are Numbers</vt:lpstr>
      <vt:lpstr>Tasks in Computer Vision</vt:lpstr>
      <vt:lpstr>Learning Feature Representations</vt:lpstr>
      <vt:lpstr>Fully Connected Neural Network</vt:lpstr>
      <vt:lpstr>Fully Connected Neural Network</vt:lpstr>
      <vt:lpstr>Using Spatial Structure</vt:lpstr>
      <vt:lpstr>Using Spatial Structure</vt:lpstr>
      <vt:lpstr>PowerPoint 簡報</vt:lpstr>
      <vt:lpstr>CNN: Three Types of Layers</vt:lpstr>
      <vt:lpstr>PowerPoint 簡報</vt:lpstr>
      <vt:lpstr>PowerPoint 簡報</vt:lpstr>
      <vt:lpstr> Convolution Layer </vt:lpstr>
      <vt:lpstr>A convolutional layer</vt:lpstr>
      <vt:lpstr> Filter (Kernel) </vt:lpstr>
      <vt:lpstr>Filter</vt:lpstr>
      <vt:lpstr>Filter</vt:lpstr>
      <vt:lpstr>Filter</vt:lpstr>
      <vt:lpstr>Convolution</vt:lpstr>
      <vt:lpstr>Convolution</vt:lpstr>
      <vt:lpstr>Padding 補丁</vt:lpstr>
      <vt:lpstr>Padding (需要幾層padding?)</vt:lpstr>
      <vt:lpstr>Padding</vt:lpstr>
      <vt:lpstr>Stride 滑步</vt:lpstr>
      <vt:lpstr> Stride </vt:lpstr>
      <vt:lpstr> Convolutions Over Volumes </vt:lpstr>
      <vt:lpstr>Convolutions Over Volumes</vt:lpstr>
      <vt:lpstr>Convolutions Over Volumes</vt:lpstr>
      <vt:lpstr>PowerPoint 簡報</vt:lpstr>
      <vt:lpstr>One Layer of a Convolutional Network</vt:lpstr>
      <vt:lpstr>One Layer of a Convolutional Network</vt:lpstr>
      <vt:lpstr>One Layer of a Convolutional Network</vt:lpstr>
      <vt:lpstr>One Layer of a Convolutional Network</vt:lpstr>
      <vt:lpstr>Why Convolutions?</vt:lpstr>
      <vt:lpstr>Why Convolutions?</vt:lpstr>
      <vt:lpstr>PowerPoint 簡報</vt:lpstr>
      <vt:lpstr>PowerPoint 簡報</vt:lpstr>
      <vt:lpstr> Sparsity of Connections </vt:lpstr>
      <vt:lpstr>PowerPoint 簡報</vt:lpstr>
      <vt:lpstr>Pooling Layer</vt:lpstr>
      <vt:lpstr>Why Pooling?</vt:lpstr>
      <vt:lpstr>The whole CNN</vt:lpstr>
      <vt:lpstr>The whole CNN</vt:lpstr>
      <vt:lpstr>Flattening</vt:lpstr>
      <vt:lpstr>The whole CNN</vt:lpstr>
      <vt:lpstr>Convolutional Neural Network Example</vt:lpstr>
      <vt:lpstr>Convolutional Neural Network Example</vt:lpstr>
      <vt:lpstr>Deep Learning for Computer Vision: 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cp:lastModifiedBy>康智絜</cp:lastModifiedBy>
  <cp:revision>131</cp:revision>
  <cp:lastPrinted>2020-12-08T04:43:42Z</cp:lastPrinted>
  <dcterms:created xsi:type="dcterms:W3CDTF">2020-12-07T12:44:57Z</dcterms:created>
  <dcterms:modified xsi:type="dcterms:W3CDTF">2020-12-24T02:47:40Z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2020-12-07T00:00:00Z</vt:filetime>
  </property>
</Properties>
</file>